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56" r:id="rId3"/>
    <p:sldId id="286" r:id="rId4"/>
    <p:sldId id="307" r:id="rId5"/>
    <p:sldId id="258" r:id="rId6"/>
    <p:sldId id="373" r:id="rId7"/>
    <p:sldId id="269" r:id="rId8"/>
    <p:sldId id="374" r:id="rId9"/>
    <p:sldId id="306" r:id="rId10"/>
    <p:sldId id="259" r:id="rId11"/>
    <p:sldId id="371" r:id="rId12"/>
    <p:sldId id="270" r:id="rId13"/>
    <p:sldId id="372" r:id="rId14"/>
    <p:sldId id="260" r:id="rId15"/>
    <p:sldId id="375" r:id="rId16"/>
    <p:sldId id="376" r:id="rId17"/>
    <p:sldId id="377" r:id="rId18"/>
    <p:sldId id="378" r:id="rId19"/>
    <p:sldId id="379" r:id="rId20"/>
    <p:sldId id="380" r:id="rId21"/>
    <p:sldId id="381" r:id="rId22"/>
    <p:sldId id="330" r:id="rId23"/>
    <p:sldId id="331" r:id="rId24"/>
    <p:sldId id="308" r:id="rId25"/>
    <p:sldId id="309" r:id="rId26"/>
    <p:sldId id="310" r:id="rId27"/>
    <p:sldId id="312" r:id="rId28"/>
    <p:sldId id="311" r:id="rId29"/>
    <p:sldId id="433" r:id="rId30"/>
    <p:sldId id="434" r:id="rId31"/>
    <p:sldId id="435" r:id="rId32"/>
    <p:sldId id="313" r:id="rId33"/>
    <p:sldId id="314" r:id="rId34"/>
    <p:sldId id="315" r:id="rId35"/>
    <p:sldId id="316" r:id="rId36"/>
    <p:sldId id="317" r:id="rId37"/>
    <p:sldId id="318" r:id="rId38"/>
    <p:sldId id="319" r:id="rId39"/>
    <p:sldId id="261" r:id="rId40"/>
    <p:sldId id="334" r:id="rId41"/>
    <p:sldId id="333" r:id="rId42"/>
    <p:sldId id="386" r:id="rId43"/>
    <p:sldId id="387" r:id="rId44"/>
    <p:sldId id="388" r:id="rId45"/>
    <p:sldId id="335" r:id="rId46"/>
    <p:sldId id="262" r:id="rId47"/>
    <p:sldId id="273" r:id="rId48"/>
    <p:sldId id="321" r:id="rId49"/>
    <p:sldId id="322" r:id="rId50"/>
    <p:sldId id="429" r:id="rId51"/>
    <p:sldId id="430" r:id="rId52"/>
    <p:sldId id="431" r:id="rId53"/>
    <p:sldId id="265" r:id="rId54"/>
    <p:sldId id="324" r:id="rId55"/>
    <p:sldId id="325" r:id="rId56"/>
    <p:sldId id="326" r:id="rId57"/>
    <p:sldId id="327" r:id="rId58"/>
    <p:sldId id="328" r:id="rId59"/>
    <p:sldId id="329" r:id="rId60"/>
    <p:sldId id="264" r:id="rId61"/>
    <p:sldId id="275" r:id="rId62"/>
    <p:sldId id="382" r:id="rId63"/>
    <p:sldId id="383" r:id="rId64"/>
    <p:sldId id="384" r:id="rId65"/>
    <p:sldId id="385" r:id="rId66"/>
    <p:sldId id="493" r:id="rId67"/>
    <p:sldId id="474" r:id="rId68"/>
    <p:sldId id="475" r:id="rId69"/>
    <p:sldId id="472" r:id="rId70"/>
    <p:sldId id="473" r:id="rId71"/>
    <p:sldId id="476" r:id="rId72"/>
    <p:sldId id="477" r:id="rId73"/>
    <p:sldId id="492" r:id="rId74"/>
    <p:sldId id="479" r:id="rId75"/>
    <p:sldId id="480" r:id="rId76"/>
    <p:sldId id="481" r:id="rId77"/>
    <p:sldId id="478" r:id="rId78"/>
    <p:sldId id="483" r:id="rId79"/>
    <p:sldId id="484" r:id="rId80"/>
    <p:sldId id="485" r:id="rId81"/>
    <p:sldId id="486" r:id="rId82"/>
    <p:sldId id="487" r:id="rId83"/>
    <p:sldId id="511" r:id="rId84"/>
    <p:sldId id="512" r:id="rId85"/>
    <p:sldId id="514" r:id="rId86"/>
    <p:sldId id="513" r:id="rId87"/>
    <p:sldId id="26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2c395-2f46-4128-9d92-f618ceb00605}">
          <p14:sldIdLst>
            <p14:sldId id="256"/>
          </p14:sldIdLst>
        </p14:section>
        <p14:section name="who-i-am" id="{ccf12e70-2a6d-4ce2-8257-c8145238e662}">
          <p14:sldIdLst>
            <p14:sldId id="286"/>
            <p14:sldId id="307"/>
            <p14:sldId id="258"/>
            <p14:sldId id="373"/>
            <p14:sldId id="269"/>
            <p14:sldId id="374"/>
            <p14:sldId id="306"/>
            <p14:sldId id="259"/>
            <p14:sldId id="371"/>
            <p14:sldId id="270"/>
            <p14:sldId id="372"/>
            <p14:sldId id="260"/>
            <p14:sldId id="375"/>
            <p14:sldId id="376"/>
            <p14:sldId id="377"/>
            <p14:sldId id="378"/>
            <p14:sldId id="379"/>
            <p14:sldId id="380"/>
            <p14:sldId id="381"/>
            <p14:sldId id="330"/>
            <p14:sldId id="331"/>
            <p14:sldId id="308"/>
            <p14:sldId id="309"/>
            <p14:sldId id="310"/>
            <p14:sldId id="312"/>
            <p14:sldId id="311"/>
            <p14:sldId id="433"/>
            <p14:sldId id="434"/>
            <p14:sldId id="435"/>
            <p14:sldId id="313"/>
            <p14:sldId id="314"/>
            <p14:sldId id="315"/>
            <p14:sldId id="316"/>
            <p14:sldId id="317"/>
            <p14:sldId id="318"/>
            <p14:sldId id="319"/>
            <p14:sldId id="261"/>
            <p14:sldId id="334"/>
            <p14:sldId id="333"/>
            <p14:sldId id="386"/>
            <p14:sldId id="387"/>
            <p14:sldId id="388"/>
            <p14:sldId id="335"/>
            <p14:sldId id="262"/>
            <p14:sldId id="273"/>
            <p14:sldId id="321"/>
            <p14:sldId id="322"/>
            <p14:sldId id="429"/>
            <p14:sldId id="430"/>
            <p14:sldId id="431"/>
            <p14:sldId id="265"/>
            <p14:sldId id="324"/>
            <p14:sldId id="325"/>
            <p14:sldId id="326"/>
            <p14:sldId id="327"/>
            <p14:sldId id="328"/>
            <p14:sldId id="329"/>
            <p14:sldId id="264"/>
            <p14:sldId id="275"/>
            <p14:sldId id="382"/>
            <p14:sldId id="383"/>
            <p14:sldId id="384"/>
            <p14:sldId id="385"/>
            <p14:sldId id="493"/>
            <p14:sldId id="474"/>
            <p14:sldId id="475"/>
            <p14:sldId id="472"/>
            <p14:sldId id="473"/>
            <p14:sldId id="476"/>
            <p14:sldId id="477"/>
            <p14:sldId id="492"/>
            <p14:sldId id="479"/>
            <p14:sldId id="480"/>
            <p14:sldId id="481"/>
            <p14:sldId id="478"/>
            <p14:sldId id="483"/>
            <p14:sldId id="484"/>
            <p14:sldId id="485"/>
            <p14:sldId id="486"/>
            <p14:sldId id="487"/>
            <p14:sldId id="511"/>
            <p14:sldId id="512"/>
            <p14:sldId id="514"/>
            <p14:sldId id="513"/>
            <p14:sldId id="2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bitra"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2BB5"/>
    <a:srgbClr val="3E7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6" Type="http://schemas.openxmlformats.org/officeDocument/2006/relationships/slideLayout" Target="../slideLayouts/slideLayout1.xml"/><Relationship Id="rId15" Type="http://schemas.openxmlformats.org/officeDocument/2006/relationships/image" Target="../media/image17.png"/><Relationship Id="rId14" Type="http://schemas.openxmlformats.org/officeDocument/2006/relationships/image" Target="../media/image16.jpe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3.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it-bombay-logo"/>
          <p:cNvPicPr>
            <a:picLocks noChangeAspect="1"/>
          </p:cNvPicPr>
          <p:nvPr/>
        </p:nvPicPr>
        <p:blipFill>
          <a:blip r:embed="rId1"/>
          <a:stretch>
            <a:fillRect/>
          </a:stretch>
        </p:blipFill>
        <p:spPr>
          <a:xfrm>
            <a:off x="367030" y="278765"/>
            <a:ext cx="1162050" cy="953770"/>
          </a:xfrm>
          <a:prstGeom prst="rect">
            <a:avLst/>
          </a:prstGeom>
        </p:spPr>
      </p:pic>
      <p:sp>
        <p:nvSpPr>
          <p:cNvPr id="5" name="Text Box 4"/>
          <p:cNvSpPr txBox="1"/>
          <p:nvPr/>
        </p:nvSpPr>
        <p:spPr>
          <a:xfrm>
            <a:off x="3768090" y="737235"/>
            <a:ext cx="5183505" cy="495300"/>
          </a:xfrm>
          <a:prstGeom prst="rect">
            <a:avLst/>
          </a:prstGeom>
          <a:noFill/>
        </p:spPr>
        <p:txBody>
          <a:bodyPr wrap="square" rtlCol="0">
            <a:noAutofit/>
          </a:bodyPr>
          <a:p>
            <a:r>
              <a:rPr lang="en-US" sz="2400" b="1">
                <a:gradFill>
                  <a:gsLst>
                    <a:gs pos="0">
                      <a:srgbClr val="7B32B2"/>
                    </a:gs>
                    <a:gs pos="100000">
                      <a:srgbClr val="401A5D"/>
                    </a:gs>
                  </a:gsLst>
                  <a:lin scaled="0"/>
                </a:gradFill>
                <a:latin typeface="Sitka Small" charset="0"/>
                <a:cs typeface="Sitka Small" charset="0"/>
              </a:rPr>
              <a:t>IIT Bombay Internship : 202</a:t>
            </a:r>
            <a:r>
              <a:rPr lang="en-IN" altLang="en-US" sz="2400" b="1">
                <a:gradFill>
                  <a:gsLst>
                    <a:gs pos="0">
                      <a:srgbClr val="7B32B2"/>
                    </a:gs>
                    <a:gs pos="100000">
                      <a:srgbClr val="401A5D"/>
                    </a:gs>
                  </a:gsLst>
                  <a:lin scaled="0"/>
                </a:gradFill>
                <a:latin typeface="Sitka Small" charset="0"/>
                <a:cs typeface="Sitka Small" charset="0"/>
              </a:rPr>
              <a:t>4-</a:t>
            </a:r>
            <a:r>
              <a:rPr lang="en-US" sz="2400" b="1">
                <a:gradFill>
                  <a:gsLst>
                    <a:gs pos="0">
                      <a:srgbClr val="7B32B2"/>
                    </a:gs>
                    <a:gs pos="100000">
                      <a:srgbClr val="401A5D"/>
                    </a:gs>
                  </a:gsLst>
                  <a:lin scaled="0"/>
                </a:gradFill>
                <a:latin typeface="Sitka Small" charset="0"/>
                <a:cs typeface="Sitka Small" charset="0"/>
              </a:rPr>
              <a:t>25</a:t>
            </a:r>
            <a:endParaRPr lang="en-US" sz="2400" b="1">
              <a:gradFill>
                <a:gsLst>
                  <a:gs pos="0">
                    <a:srgbClr val="7B32B2"/>
                  </a:gs>
                  <a:gs pos="100000">
                    <a:srgbClr val="401A5D"/>
                  </a:gs>
                </a:gsLst>
                <a:lin scaled="0"/>
              </a:gradFill>
              <a:latin typeface="Sitka Small" charset="0"/>
              <a:cs typeface="Sitka Small" charset="0"/>
            </a:endParaRPr>
          </a:p>
        </p:txBody>
      </p:sp>
      <p:pic>
        <p:nvPicPr>
          <p:cNvPr id="2" name="Picture 1" descr="internship-logo"/>
          <p:cNvPicPr>
            <a:picLocks noChangeAspect="1"/>
          </p:cNvPicPr>
          <p:nvPr/>
        </p:nvPicPr>
        <p:blipFill>
          <a:blip r:embed="rId2"/>
          <a:srcRect l="1918" t="10493" r="3836" b="10605"/>
          <a:stretch>
            <a:fillRect/>
          </a:stretch>
        </p:blipFill>
        <p:spPr>
          <a:xfrm>
            <a:off x="10714990" y="229235"/>
            <a:ext cx="1176020" cy="1002665"/>
          </a:xfrm>
          <a:prstGeom prst="rect">
            <a:avLst/>
          </a:prstGeom>
        </p:spPr>
      </p:pic>
      <p:pic>
        <p:nvPicPr>
          <p:cNvPr id="7" name="Picture 6" descr="tech-stack"/>
          <p:cNvPicPr>
            <a:picLocks noChangeAspect="1"/>
          </p:cNvPicPr>
          <p:nvPr/>
        </p:nvPicPr>
        <p:blipFill>
          <a:blip r:embed="rId3"/>
          <a:stretch>
            <a:fillRect/>
          </a:stretch>
        </p:blipFill>
        <p:spPr>
          <a:xfrm>
            <a:off x="481330" y="4532630"/>
            <a:ext cx="806450" cy="605155"/>
          </a:xfrm>
          <a:prstGeom prst="rect">
            <a:avLst/>
          </a:prstGeom>
        </p:spPr>
      </p:pic>
      <p:sp>
        <p:nvSpPr>
          <p:cNvPr id="9" name="Text Box 8"/>
          <p:cNvSpPr txBox="1"/>
          <p:nvPr/>
        </p:nvSpPr>
        <p:spPr>
          <a:xfrm>
            <a:off x="1287780" y="4650740"/>
            <a:ext cx="1572260" cy="368300"/>
          </a:xfrm>
          <a:prstGeom prst="rect">
            <a:avLst/>
          </a:prstGeom>
          <a:noFill/>
        </p:spPr>
        <p:txBody>
          <a:bodyPr wrap="square" rtlCol="0">
            <a:spAutoFit/>
          </a:bodyPr>
          <a:p>
            <a:r>
              <a:rPr lang="en-IN" altLang="en-US"/>
              <a:t>Tech Stack</a:t>
            </a:r>
            <a:endParaRPr lang="en-IN" altLang="en-US"/>
          </a:p>
        </p:txBody>
      </p:sp>
      <p:sp>
        <p:nvSpPr>
          <p:cNvPr id="10" name="Text Box 9"/>
          <p:cNvSpPr txBox="1"/>
          <p:nvPr/>
        </p:nvSpPr>
        <p:spPr>
          <a:xfrm>
            <a:off x="461010" y="5217795"/>
            <a:ext cx="3713480" cy="645160"/>
          </a:xfrm>
          <a:prstGeom prst="rect">
            <a:avLst/>
          </a:prstGeom>
          <a:noFill/>
        </p:spPr>
        <p:txBody>
          <a:bodyPr wrap="square" rtlCol="0">
            <a:spAutoFit/>
          </a:bodyPr>
          <a:p>
            <a:pPr marL="285750" indent="-285750">
              <a:buFont typeface="Arial" panose="020B0604020202020204" pitchFamily="34" charset="0"/>
              <a:buChar char="•"/>
            </a:pPr>
            <a:r>
              <a:rPr lang="en-US"/>
              <a:t>Frontend</a:t>
            </a:r>
            <a:r>
              <a:rPr lang="en-IN" altLang="en-US"/>
              <a:t> : ReactJS</a:t>
            </a:r>
            <a:endParaRPr lang="en-IN" altLang="en-US"/>
          </a:p>
          <a:p>
            <a:pPr marL="285750" indent="-285750">
              <a:buFont typeface="Arial" panose="020B0604020202020204" pitchFamily="34" charset="0"/>
              <a:buChar char="•"/>
            </a:pPr>
            <a:r>
              <a:rPr lang="en-IN" altLang="en-US"/>
              <a:t>Backend : Spring Boot</a:t>
            </a:r>
            <a:endParaRPr lang="en-IN" altLang="en-US"/>
          </a:p>
        </p:txBody>
      </p:sp>
      <p:pic>
        <p:nvPicPr>
          <p:cNvPr id="11" name="Picture 10" descr="redis"/>
          <p:cNvPicPr>
            <a:picLocks noChangeAspect="1"/>
          </p:cNvPicPr>
          <p:nvPr/>
        </p:nvPicPr>
        <p:blipFill>
          <a:blip r:embed="rId4"/>
          <a:srcRect l="15505" r="14335"/>
          <a:stretch>
            <a:fillRect/>
          </a:stretch>
        </p:blipFill>
        <p:spPr>
          <a:xfrm>
            <a:off x="4223385" y="5407660"/>
            <a:ext cx="792480" cy="652780"/>
          </a:xfrm>
          <a:prstGeom prst="rect">
            <a:avLst/>
          </a:prstGeom>
        </p:spPr>
      </p:pic>
      <p:pic>
        <p:nvPicPr>
          <p:cNvPr id="12" name="Picture 11" descr="reactjs"/>
          <p:cNvPicPr>
            <a:picLocks noChangeAspect="1"/>
          </p:cNvPicPr>
          <p:nvPr/>
        </p:nvPicPr>
        <p:blipFill>
          <a:blip r:embed="rId5"/>
          <a:srcRect l="27600" t="7911" r="26941" b="11304"/>
          <a:stretch>
            <a:fillRect/>
          </a:stretch>
        </p:blipFill>
        <p:spPr>
          <a:xfrm>
            <a:off x="128270" y="6175375"/>
            <a:ext cx="605155" cy="537845"/>
          </a:xfrm>
          <a:prstGeom prst="rect">
            <a:avLst/>
          </a:prstGeom>
        </p:spPr>
      </p:pic>
      <p:pic>
        <p:nvPicPr>
          <p:cNvPr id="13" name="Picture 12" descr="h2-db"/>
          <p:cNvPicPr>
            <a:picLocks noChangeAspect="1"/>
          </p:cNvPicPr>
          <p:nvPr/>
        </p:nvPicPr>
        <p:blipFill>
          <a:blip r:embed="rId6"/>
          <a:stretch>
            <a:fillRect/>
          </a:stretch>
        </p:blipFill>
        <p:spPr>
          <a:xfrm>
            <a:off x="2492375" y="6230620"/>
            <a:ext cx="393700" cy="393700"/>
          </a:xfrm>
          <a:prstGeom prst="rect">
            <a:avLst/>
          </a:prstGeom>
        </p:spPr>
      </p:pic>
      <p:pic>
        <p:nvPicPr>
          <p:cNvPr id="14" name="Picture 13" descr="zipkin"/>
          <p:cNvPicPr>
            <a:picLocks noChangeAspect="1"/>
          </p:cNvPicPr>
          <p:nvPr/>
        </p:nvPicPr>
        <p:blipFill>
          <a:blip r:embed="rId7"/>
          <a:stretch>
            <a:fillRect/>
          </a:stretch>
        </p:blipFill>
        <p:spPr>
          <a:xfrm>
            <a:off x="3378200" y="5419725"/>
            <a:ext cx="678180" cy="678180"/>
          </a:xfrm>
          <a:prstGeom prst="rect">
            <a:avLst/>
          </a:prstGeom>
        </p:spPr>
      </p:pic>
      <p:pic>
        <p:nvPicPr>
          <p:cNvPr id="15" name="Picture 14" descr="spring-boot-project-logo"/>
          <p:cNvPicPr>
            <a:picLocks noChangeAspect="1"/>
          </p:cNvPicPr>
          <p:nvPr/>
        </p:nvPicPr>
        <p:blipFill>
          <a:blip r:embed="rId8"/>
          <a:srcRect t="4578" b="3289"/>
          <a:stretch>
            <a:fillRect/>
          </a:stretch>
        </p:blipFill>
        <p:spPr>
          <a:xfrm>
            <a:off x="864235" y="6230620"/>
            <a:ext cx="523875" cy="482600"/>
          </a:xfrm>
          <a:prstGeom prst="rect">
            <a:avLst/>
          </a:prstGeom>
        </p:spPr>
      </p:pic>
      <p:pic>
        <p:nvPicPr>
          <p:cNvPr id="16" name="Picture 15" descr="jpa-hibernate"/>
          <p:cNvPicPr>
            <a:picLocks noChangeAspect="1"/>
          </p:cNvPicPr>
          <p:nvPr/>
        </p:nvPicPr>
        <p:blipFill>
          <a:blip r:embed="rId9"/>
          <a:stretch>
            <a:fillRect/>
          </a:stretch>
        </p:blipFill>
        <p:spPr>
          <a:xfrm>
            <a:off x="1551940" y="6230620"/>
            <a:ext cx="776605" cy="486410"/>
          </a:xfrm>
          <a:prstGeom prst="rect">
            <a:avLst/>
          </a:prstGeom>
        </p:spPr>
      </p:pic>
      <p:pic>
        <p:nvPicPr>
          <p:cNvPr id="17" name="Picture 16" descr="195-1955230_cloud-gateway-spring-cloud-contract-logo"/>
          <p:cNvPicPr>
            <a:picLocks noChangeAspect="1"/>
          </p:cNvPicPr>
          <p:nvPr/>
        </p:nvPicPr>
        <p:blipFill>
          <a:blip r:embed="rId10"/>
          <a:srcRect l="1925" t="5088" r="1776" b="6971"/>
          <a:stretch>
            <a:fillRect/>
          </a:stretch>
        </p:blipFill>
        <p:spPr>
          <a:xfrm>
            <a:off x="3049905" y="6285230"/>
            <a:ext cx="630555" cy="427990"/>
          </a:xfrm>
          <a:prstGeom prst="rect">
            <a:avLst/>
          </a:prstGeom>
        </p:spPr>
      </p:pic>
      <p:pic>
        <p:nvPicPr>
          <p:cNvPr id="18" name="Picture 17" descr="spring-security"/>
          <p:cNvPicPr>
            <a:picLocks noChangeAspect="1"/>
          </p:cNvPicPr>
          <p:nvPr/>
        </p:nvPicPr>
        <p:blipFill>
          <a:blip r:embed="rId11"/>
          <a:stretch>
            <a:fillRect/>
          </a:stretch>
        </p:blipFill>
        <p:spPr>
          <a:xfrm>
            <a:off x="3844290" y="6285230"/>
            <a:ext cx="348615" cy="487045"/>
          </a:xfrm>
          <a:prstGeom prst="rect">
            <a:avLst/>
          </a:prstGeom>
        </p:spPr>
      </p:pic>
      <p:pic>
        <p:nvPicPr>
          <p:cNvPr id="19" name="Picture 18" descr="jwt"/>
          <p:cNvPicPr>
            <a:picLocks noChangeAspect="1"/>
          </p:cNvPicPr>
          <p:nvPr/>
        </p:nvPicPr>
        <p:blipFill>
          <a:blip r:embed="rId12"/>
          <a:stretch>
            <a:fillRect/>
          </a:stretch>
        </p:blipFill>
        <p:spPr>
          <a:xfrm>
            <a:off x="4356735" y="6285230"/>
            <a:ext cx="559435" cy="502285"/>
          </a:xfrm>
          <a:prstGeom prst="rect">
            <a:avLst/>
          </a:prstGeom>
        </p:spPr>
      </p:pic>
      <p:pic>
        <p:nvPicPr>
          <p:cNvPr id="20" name="Picture 19" descr="_COS+2024-25+Main+Logo"/>
          <p:cNvPicPr>
            <a:picLocks noChangeAspect="1"/>
          </p:cNvPicPr>
          <p:nvPr/>
        </p:nvPicPr>
        <p:blipFill>
          <a:blip r:embed="rId13"/>
          <a:stretch>
            <a:fillRect/>
          </a:stretch>
        </p:blipFill>
        <p:spPr>
          <a:xfrm>
            <a:off x="11353165" y="5480685"/>
            <a:ext cx="617220" cy="617220"/>
          </a:xfrm>
          <a:prstGeom prst="rect">
            <a:avLst/>
          </a:prstGeom>
        </p:spPr>
      </p:pic>
      <p:pic>
        <p:nvPicPr>
          <p:cNvPr id="22" name="Picture 21" descr="resileinec4j"/>
          <p:cNvPicPr>
            <a:picLocks noChangeAspect="1"/>
          </p:cNvPicPr>
          <p:nvPr/>
        </p:nvPicPr>
        <p:blipFill>
          <a:blip r:embed="rId14"/>
          <a:stretch>
            <a:fillRect/>
          </a:stretch>
        </p:blipFill>
        <p:spPr>
          <a:xfrm>
            <a:off x="3453765" y="4905375"/>
            <a:ext cx="502285" cy="502285"/>
          </a:xfrm>
          <a:prstGeom prst="rect">
            <a:avLst/>
          </a:prstGeom>
        </p:spPr>
      </p:pic>
      <p:sp>
        <p:nvSpPr>
          <p:cNvPr id="23" name="Text Box 22"/>
          <p:cNvSpPr txBox="1"/>
          <p:nvPr/>
        </p:nvSpPr>
        <p:spPr>
          <a:xfrm>
            <a:off x="8012430" y="6230620"/>
            <a:ext cx="3178810" cy="368300"/>
          </a:xfrm>
          <a:prstGeom prst="rect">
            <a:avLst/>
          </a:prstGeom>
          <a:noFill/>
        </p:spPr>
        <p:txBody>
          <a:bodyPr wrap="square" rtlCol="0">
            <a:spAutoFit/>
          </a:bodyPr>
          <a:p>
            <a:r>
              <a:rPr lang="en-US"/>
              <a:t>Presented </a:t>
            </a:r>
            <a:r>
              <a:rPr lang="en-IN" altLang="en-US"/>
              <a:t>B</a:t>
            </a:r>
            <a:r>
              <a:rPr lang="en-US"/>
              <a:t>y</a:t>
            </a:r>
            <a:r>
              <a:rPr lang="en-IN" altLang="en-US"/>
              <a:t> : Pabitra Bera</a:t>
            </a:r>
            <a:endParaRPr lang="en-IN" altLang="en-US"/>
          </a:p>
        </p:txBody>
      </p:sp>
      <p:sp>
        <p:nvSpPr>
          <p:cNvPr id="24" name="Text Box 23"/>
          <p:cNvSpPr txBox="1"/>
          <p:nvPr/>
        </p:nvSpPr>
        <p:spPr>
          <a:xfrm>
            <a:off x="1962785" y="2501265"/>
            <a:ext cx="8960485" cy="880745"/>
          </a:xfrm>
          <a:prstGeom prst="rect">
            <a:avLst/>
          </a:prstGeom>
          <a:noFill/>
        </p:spPr>
        <p:txBody>
          <a:bodyPr wrap="square" rtlCol="0">
            <a:noAutofit/>
          </a:bodyPr>
          <a:p>
            <a:r>
              <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rPr>
              <a:t>Smart Course Management System</a:t>
            </a:r>
            <a:endPar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endParaRPr>
          </a:p>
        </p:txBody>
      </p:sp>
      <p:pic>
        <p:nvPicPr>
          <p:cNvPr id="3" name="Picture 2" descr="kafka"/>
          <p:cNvPicPr>
            <a:picLocks noChangeAspect="1"/>
          </p:cNvPicPr>
          <p:nvPr/>
        </p:nvPicPr>
        <p:blipFill>
          <a:blip r:embed="rId15"/>
          <a:srcRect l="15453" t="7352" r="14605" b="11507"/>
          <a:stretch>
            <a:fillRect/>
          </a:stretch>
        </p:blipFill>
        <p:spPr>
          <a:xfrm>
            <a:off x="4210050" y="4905375"/>
            <a:ext cx="805815" cy="39497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gn-in-validation(1)(1)"/>
          <p:cNvPicPr>
            <a:picLocks noChangeAspect="1"/>
          </p:cNvPicPr>
          <p:nvPr/>
        </p:nvPicPr>
        <p:blipFill>
          <a:blip r:embed="rId1"/>
          <a:stretch>
            <a:fillRect/>
          </a:stretch>
        </p:blipFill>
        <p:spPr>
          <a:xfrm>
            <a:off x="1766570" y="144145"/>
            <a:ext cx="8557895" cy="6347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log-out-req-validation(1)(1)"/>
          <p:cNvPicPr>
            <a:picLocks noChangeAspect="1"/>
          </p:cNvPicPr>
          <p:nvPr/>
        </p:nvPicPr>
        <p:blipFill>
          <a:blip r:embed="rId1"/>
          <a:stretch>
            <a:fillRect/>
          </a:stretch>
        </p:blipFill>
        <p:spPr>
          <a:xfrm>
            <a:off x="1134110" y="86360"/>
            <a:ext cx="9963150" cy="6540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req-validation(1)(1)"/>
          <p:cNvPicPr>
            <a:picLocks noChangeAspect="1"/>
          </p:cNvPicPr>
          <p:nvPr/>
        </p:nvPicPr>
        <p:blipFill>
          <a:blip r:embed="rId1"/>
          <a:stretch>
            <a:fillRect/>
          </a:stretch>
        </p:blipFill>
        <p:spPr>
          <a:xfrm>
            <a:off x="1022985" y="86360"/>
            <a:ext cx="10011410" cy="6713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intance-validation(1)(1)"/>
          <p:cNvPicPr>
            <a:picLocks noChangeAspect="1"/>
          </p:cNvPicPr>
          <p:nvPr/>
        </p:nvPicPr>
        <p:blipFill>
          <a:blip r:embed="rId1"/>
          <a:stretch>
            <a:fillRect/>
          </a:stretch>
        </p:blipFill>
        <p:spPr>
          <a:xfrm>
            <a:off x="1181735" y="85725"/>
            <a:ext cx="9419590" cy="6645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Validation Testing with Postman</a:t>
            </a:r>
            <a:endParaRPr lang="en-IN" altLang="en-US">
              <a:solidFill>
                <a:srgbClr val="D32BB5"/>
              </a:solidFill>
              <a:latin typeface="Sitka Small" charset="0"/>
              <a:cs typeface="Sitka Small" charset="0"/>
            </a:endParaRPr>
          </a:p>
        </p:txBody>
      </p:sp>
      <p:pic>
        <p:nvPicPr>
          <p:cNvPr id="4" name="Picture 3" descr="testing-logo"/>
          <p:cNvPicPr>
            <a:picLocks noChangeAspect="1"/>
          </p:cNvPicPr>
          <p:nvPr/>
        </p:nvPicPr>
        <p:blipFill>
          <a:blip r:embed="rId1"/>
          <a:srcRect l="18910" r="18505"/>
          <a:stretch>
            <a:fillRect/>
          </a:stretch>
        </p:blipFill>
        <p:spPr>
          <a:xfrm>
            <a:off x="672465" y="935355"/>
            <a:ext cx="396240" cy="421640"/>
          </a:xfrm>
          <a:prstGeom prst="rect">
            <a:avLst/>
          </a:prstGeom>
        </p:spPr>
      </p:pic>
      <p:sp>
        <p:nvSpPr>
          <p:cNvPr id="5" name="Text Box 4"/>
          <p:cNvSpPr txBox="1"/>
          <p:nvPr/>
        </p:nvSpPr>
        <p:spPr>
          <a:xfrm>
            <a:off x="1165225" y="969645"/>
            <a:ext cx="27298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596265" y="1402080"/>
            <a:ext cx="1099566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Payload Validation: Ensured all incoming requests are validated for required fields (full name, email, password, phone) before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Constraint Enforcement: Applied strict validation rules for roles and data formats to prevent invalid data from being processed.</a:t>
            </a:r>
            <a:endParaRPr lang="en-US" sz="1600">
              <a:latin typeface="Sitka Small" charset="0"/>
              <a:cs typeface="Sitka Small" charset="0"/>
            </a:endParaRPr>
          </a:p>
        </p:txBody>
      </p:sp>
      <p:pic>
        <p:nvPicPr>
          <p:cNvPr id="7" name="Picture 6" descr="testing-logo"/>
          <p:cNvPicPr>
            <a:picLocks noChangeAspect="1"/>
          </p:cNvPicPr>
          <p:nvPr/>
        </p:nvPicPr>
        <p:blipFill>
          <a:blip r:embed="rId1"/>
          <a:srcRect l="18910" r="18505"/>
          <a:stretch>
            <a:fillRect/>
          </a:stretch>
        </p:blipFill>
        <p:spPr>
          <a:xfrm>
            <a:off x="675640" y="2424430"/>
            <a:ext cx="396240" cy="421640"/>
          </a:xfrm>
          <a:prstGeom prst="rect">
            <a:avLst/>
          </a:prstGeom>
        </p:spPr>
      </p:pic>
      <p:sp>
        <p:nvSpPr>
          <p:cNvPr id="8" name="Text Box 7"/>
          <p:cNvSpPr txBox="1"/>
          <p:nvPr/>
        </p:nvSpPr>
        <p:spPr>
          <a:xfrm>
            <a:off x="1168400" y="2449195"/>
            <a:ext cx="2729865" cy="368300"/>
          </a:xfrm>
          <a:prstGeom prst="rect">
            <a:avLst/>
          </a:prstGeom>
          <a:noFill/>
        </p:spPr>
        <p:txBody>
          <a:bodyPr wrap="square" rtlCol="0">
            <a:spAutoFit/>
          </a:bodyPr>
          <a:p>
            <a:r>
              <a:rPr lang="en-IN" altLang="en-US"/>
              <a:t>UserService</a:t>
            </a:r>
            <a:endParaRPr lang="en-IN" altLang="en-US"/>
          </a:p>
        </p:txBody>
      </p:sp>
      <p:sp>
        <p:nvSpPr>
          <p:cNvPr id="9" name="Text Box 8"/>
          <p:cNvSpPr txBox="1"/>
          <p:nvPr/>
        </p:nvSpPr>
        <p:spPr>
          <a:xfrm>
            <a:off x="606425" y="2870835"/>
            <a:ext cx="10898505" cy="82994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Input Validation: Validated user payloads for completeness and correctness (e.g., name, email, password, phone) prior to any logic execution.</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Error Handling: Checked for accurate error responses if payloads do not meet validation criteria.</a:t>
            </a:r>
            <a:endParaRPr lang="en-US" sz="1600">
              <a:latin typeface="Sitka Small" charset="0"/>
              <a:cs typeface="Sitka Small" charset="0"/>
            </a:endParaRPr>
          </a:p>
        </p:txBody>
      </p:sp>
      <p:pic>
        <p:nvPicPr>
          <p:cNvPr id="10" name="Picture 9" descr="testing-logo"/>
          <p:cNvPicPr>
            <a:picLocks noChangeAspect="1"/>
          </p:cNvPicPr>
          <p:nvPr/>
        </p:nvPicPr>
        <p:blipFill>
          <a:blip r:embed="rId1"/>
          <a:srcRect l="18910" r="18505"/>
          <a:stretch>
            <a:fillRect/>
          </a:stretch>
        </p:blipFill>
        <p:spPr>
          <a:xfrm>
            <a:off x="675640" y="3738880"/>
            <a:ext cx="396240" cy="421640"/>
          </a:xfrm>
          <a:prstGeom prst="rect">
            <a:avLst/>
          </a:prstGeom>
        </p:spPr>
      </p:pic>
      <p:sp>
        <p:nvSpPr>
          <p:cNvPr id="11" name="Text Box 10"/>
          <p:cNvSpPr txBox="1"/>
          <p:nvPr/>
        </p:nvSpPr>
        <p:spPr>
          <a:xfrm>
            <a:off x="1168400" y="3763645"/>
            <a:ext cx="2729865" cy="368300"/>
          </a:xfrm>
          <a:prstGeom prst="rect">
            <a:avLst/>
          </a:prstGeom>
          <a:noFill/>
        </p:spPr>
        <p:txBody>
          <a:bodyPr wrap="square" rtlCol="0">
            <a:spAutoFit/>
          </a:bodyPr>
          <a:p>
            <a:r>
              <a:rPr lang="en-IN" altLang="en-US"/>
              <a:t>CourseService</a:t>
            </a:r>
            <a:endParaRPr lang="en-IN" altLang="en-US"/>
          </a:p>
        </p:txBody>
      </p:sp>
      <p:sp>
        <p:nvSpPr>
          <p:cNvPr id="12" name="Text Box 11"/>
          <p:cNvSpPr txBox="1"/>
          <p:nvPr/>
        </p:nvSpPr>
        <p:spPr>
          <a:xfrm>
            <a:off x="618490" y="4211955"/>
            <a:ext cx="1046480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Data Integrity: Confirmed that course payloads (title, course code, description) are validated against business rules before any processing occurs.</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Format Validation: Ensured course code and description formats are correct to maintain data consistency.</a:t>
            </a:r>
            <a:endParaRPr lang="en-US" sz="1600">
              <a:latin typeface="Sitka Small" charset="0"/>
              <a:cs typeface="Sitka Small" charset="0"/>
            </a:endParaRPr>
          </a:p>
        </p:txBody>
      </p:sp>
      <p:pic>
        <p:nvPicPr>
          <p:cNvPr id="13" name="Picture 12" descr="testing-logo"/>
          <p:cNvPicPr>
            <a:picLocks noChangeAspect="1"/>
          </p:cNvPicPr>
          <p:nvPr/>
        </p:nvPicPr>
        <p:blipFill>
          <a:blip r:embed="rId1"/>
          <a:srcRect l="18910" r="18505"/>
          <a:stretch>
            <a:fillRect/>
          </a:stretch>
        </p:blipFill>
        <p:spPr>
          <a:xfrm>
            <a:off x="647065" y="5348605"/>
            <a:ext cx="396240" cy="421640"/>
          </a:xfrm>
          <a:prstGeom prst="rect">
            <a:avLst/>
          </a:prstGeom>
        </p:spPr>
      </p:pic>
      <p:sp>
        <p:nvSpPr>
          <p:cNvPr id="14" name="Text Box 13"/>
          <p:cNvSpPr txBox="1"/>
          <p:nvPr/>
        </p:nvSpPr>
        <p:spPr>
          <a:xfrm>
            <a:off x="1139825" y="5382895"/>
            <a:ext cx="2729865" cy="368300"/>
          </a:xfrm>
          <a:prstGeom prst="rect">
            <a:avLst/>
          </a:prstGeom>
          <a:noFill/>
        </p:spPr>
        <p:txBody>
          <a:bodyPr wrap="square" rtlCol="0">
            <a:spAutoFit/>
          </a:bodyPr>
          <a:p>
            <a:r>
              <a:rPr lang="en-IN" altLang="en-US"/>
              <a:t>InstanceService</a:t>
            </a:r>
            <a:endParaRPr lang="en-IN" altLang="en-US"/>
          </a:p>
        </p:txBody>
      </p:sp>
      <p:sp>
        <p:nvSpPr>
          <p:cNvPr id="15" name="Text Box 14"/>
          <p:cNvSpPr txBox="1"/>
          <p:nvPr/>
        </p:nvSpPr>
        <p:spPr>
          <a:xfrm>
            <a:off x="629285" y="5787390"/>
            <a:ext cx="10739755"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Request Validation: Validated all course instance data (year, semester, course ID) to meet predefined constraints before further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Boundary Checks: Implemented checks for valid ranges and positive numbers to prevent erroneous data from being processed.</a:t>
            </a:r>
            <a:endParaRPr lang="en-US" sz="1600">
              <a:latin typeface="Sitka Small" charset="0"/>
              <a:cs typeface="Sitka Smal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assword-validation"/>
          <p:cNvPicPr>
            <a:picLocks noChangeAspect="1"/>
          </p:cNvPicPr>
          <p:nvPr/>
        </p:nvPicPr>
        <p:blipFill>
          <a:blip r:embed="rId1"/>
          <a:stretch>
            <a:fillRect/>
          </a:stretch>
        </p:blipFill>
        <p:spPr>
          <a:xfrm>
            <a:off x="517525" y="462280"/>
            <a:ext cx="10821035" cy="5970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hone-validatio"/>
          <p:cNvPicPr>
            <a:picLocks noChangeAspect="1"/>
          </p:cNvPicPr>
          <p:nvPr/>
        </p:nvPicPr>
        <p:blipFill>
          <a:blip r:embed="rId1"/>
          <a:stretch>
            <a:fillRect/>
          </a:stretch>
        </p:blipFill>
        <p:spPr>
          <a:xfrm>
            <a:off x="542290" y="476885"/>
            <a:ext cx="10810240" cy="5894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ole-validation"/>
          <p:cNvPicPr>
            <a:picLocks noChangeAspect="1"/>
          </p:cNvPicPr>
          <p:nvPr/>
        </p:nvPicPr>
        <p:blipFill>
          <a:blip r:embed="rId1"/>
          <a:stretch>
            <a:fillRect/>
          </a:stretch>
        </p:blipFill>
        <p:spPr>
          <a:xfrm>
            <a:off x="525780" y="388620"/>
            <a:ext cx="11000740" cy="5948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code-validation"/>
          <p:cNvPicPr>
            <a:picLocks noChangeAspect="1"/>
          </p:cNvPicPr>
          <p:nvPr/>
        </p:nvPicPr>
        <p:blipFill>
          <a:blip r:embed="rId1"/>
          <a:stretch>
            <a:fillRect/>
          </a:stretch>
        </p:blipFill>
        <p:spPr>
          <a:xfrm>
            <a:off x="407035" y="414655"/>
            <a:ext cx="10956290" cy="5972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creation-error"/>
          <p:cNvPicPr>
            <a:picLocks noChangeAspect="1"/>
          </p:cNvPicPr>
          <p:nvPr/>
        </p:nvPicPr>
        <p:blipFill>
          <a:blip r:embed="rId1"/>
          <a:stretch>
            <a:fillRect/>
          </a:stretch>
        </p:blipFill>
        <p:spPr>
          <a:xfrm>
            <a:off x="450850" y="473710"/>
            <a:ext cx="11015345" cy="6009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t>             		  </a:t>
            </a:r>
            <a:r>
              <a:rPr lang="en-IN" altLang="en-US" sz="2400">
                <a:solidFill>
                  <a:srgbClr val="D32BB5"/>
                </a:solidFill>
                <a:latin typeface="Sitka Small" charset="0"/>
                <a:cs typeface="Sitka Small" charset="0"/>
                <a:sym typeface="+mn-ea"/>
              </a:rPr>
              <a:t> </a:t>
            </a:r>
            <a:r>
              <a:rPr lang="en-US" sz="2400">
                <a:solidFill>
                  <a:srgbClr val="D32BB5"/>
                </a:solidFill>
                <a:latin typeface="Sitka Small" charset="0"/>
                <a:cs typeface="Sitka Small" charset="0"/>
              </a:rPr>
              <a:t>Who I Am: Getting to Know Me</a:t>
            </a:r>
            <a:r>
              <a:rPr lang="en-IN" altLang="en-US" sz="2400">
                <a:solidFill>
                  <a:srgbClr val="D32BB5"/>
                </a:solidFill>
                <a:latin typeface="Sitka Small" charset="0"/>
                <a:cs typeface="Sitka Small" charset="0"/>
              </a:rPr>
              <a:t>  </a:t>
            </a:r>
            <a:endParaRPr lang="en-IN" altLang="en-US" sz="2400">
              <a:solidFill>
                <a:srgbClr val="D32BB5"/>
              </a:solidFill>
              <a:latin typeface="Sitka Small" charset="0"/>
              <a:cs typeface="Sitka Small" charset="0"/>
            </a:endParaRPr>
          </a:p>
        </p:txBody>
      </p:sp>
      <p:pic>
        <p:nvPicPr>
          <p:cNvPr id="6" name="Picture 5" descr="work-experience(1)(1)"/>
          <p:cNvPicPr>
            <a:picLocks noChangeAspect="1"/>
          </p:cNvPicPr>
          <p:nvPr/>
        </p:nvPicPr>
        <p:blipFill>
          <a:blip r:embed="rId1"/>
          <a:stretch>
            <a:fillRect/>
          </a:stretch>
        </p:blipFill>
        <p:spPr>
          <a:xfrm>
            <a:off x="4383405" y="2479675"/>
            <a:ext cx="427990" cy="376555"/>
          </a:xfrm>
          <a:prstGeom prst="rect">
            <a:avLst/>
          </a:prstGeom>
        </p:spPr>
      </p:pic>
      <p:sp>
        <p:nvSpPr>
          <p:cNvPr id="7" name="Text Box 6"/>
          <p:cNvSpPr txBox="1"/>
          <p:nvPr/>
        </p:nvSpPr>
        <p:spPr>
          <a:xfrm>
            <a:off x="4883150" y="2487930"/>
            <a:ext cx="2044700" cy="368300"/>
          </a:xfrm>
          <a:prstGeom prst="rect">
            <a:avLst/>
          </a:prstGeom>
          <a:noFill/>
        </p:spPr>
        <p:txBody>
          <a:bodyPr wrap="square" rtlCol="0">
            <a:spAutoFit/>
          </a:bodyPr>
          <a:p>
            <a:r>
              <a:rPr lang="en-IN" altLang="en-US"/>
              <a:t>Wrok Experience</a:t>
            </a:r>
            <a:endParaRPr lang="en-IN" altLang="en-US"/>
          </a:p>
        </p:txBody>
      </p:sp>
      <p:sp>
        <p:nvSpPr>
          <p:cNvPr id="8" name="Text Box 7"/>
          <p:cNvSpPr txBox="1"/>
          <p:nvPr/>
        </p:nvSpPr>
        <p:spPr>
          <a:xfrm>
            <a:off x="4302125" y="2960370"/>
            <a:ext cx="3510280" cy="829945"/>
          </a:xfrm>
          <a:prstGeom prst="rect">
            <a:avLst/>
          </a:prstGeom>
          <a:noFill/>
        </p:spPr>
        <p:txBody>
          <a:bodyPr wrap="square" rtlCol="0">
            <a:spAutoFit/>
          </a:bodyPr>
          <a:p>
            <a:pPr marL="285750" indent="-285750">
              <a:buFont typeface="Arial" panose="020B0604020202020204" pitchFamily="34" charset="0"/>
              <a:buChar char="•"/>
            </a:pPr>
            <a:r>
              <a:rPr lang="en-IN" altLang="en-US" sz="1600"/>
              <a:t>Role : Java Developer Intern</a:t>
            </a:r>
            <a:endParaRPr lang="en-IN" altLang="en-US" sz="1600"/>
          </a:p>
          <a:p>
            <a:pPr marL="285750" indent="-285750">
              <a:buFont typeface="Arial" panose="020B0604020202020204" pitchFamily="34" charset="0"/>
              <a:buChar char="•"/>
            </a:pPr>
            <a:r>
              <a:rPr lang="en-IN" altLang="en-US" sz="1600"/>
              <a:t>Company : Oasis Infobyte</a:t>
            </a:r>
            <a:endParaRPr lang="en-IN" altLang="en-US" sz="1600"/>
          </a:p>
          <a:p>
            <a:pPr marL="285750" indent="-285750">
              <a:buFont typeface="Arial" panose="020B0604020202020204" pitchFamily="34" charset="0"/>
              <a:buChar char="•"/>
            </a:pPr>
            <a:r>
              <a:rPr lang="en-IN" altLang="en-US" sz="1600"/>
              <a:t>Duration : June 2024-July 2024</a:t>
            </a:r>
            <a:endParaRPr lang="en-IN" altLang="en-US" sz="1600"/>
          </a:p>
        </p:txBody>
      </p:sp>
      <p:pic>
        <p:nvPicPr>
          <p:cNvPr id="9" name="Picture 8" descr="education-logo"/>
          <p:cNvPicPr>
            <a:picLocks noChangeAspect="1"/>
          </p:cNvPicPr>
          <p:nvPr/>
        </p:nvPicPr>
        <p:blipFill>
          <a:blip r:embed="rId2"/>
          <a:srcRect t="12173" b="9383"/>
          <a:stretch>
            <a:fillRect/>
          </a:stretch>
        </p:blipFill>
        <p:spPr>
          <a:xfrm>
            <a:off x="8404225" y="2479675"/>
            <a:ext cx="605790" cy="475615"/>
          </a:xfrm>
          <a:prstGeom prst="rect">
            <a:avLst/>
          </a:prstGeom>
        </p:spPr>
      </p:pic>
      <p:sp>
        <p:nvSpPr>
          <p:cNvPr id="10" name="Text Box 9"/>
          <p:cNvSpPr txBox="1"/>
          <p:nvPr/>
        </p:nvSpPr>
        <p:spPr>
          <a:xfrm>
            <a:off x="9103995" y="2487930"/>
            <a:ext cx="2005965" cy="368300"/>
          </a:xfrm>
          <a:prstGeom prst="rect">
            <a:avLst/>
          </a:prstGeom>
          <a:noFill/>
        </p:spPr>
        <p:txBody>
          <a:bodyPr wrap="square" rtlCol="0">
            <a:spAutoFit/>
          </a:bodyPr>
          <a:p>
            <a:r>
              <a:rPr lang="en-IN" altLang="en-US"/>
              <a:t>Education</a:t>
            </a:r>
            <a:endParaRPr lang="en-IN" altLang="en-US"/>
          </a:p>
        </p:txBody>
      </p:sp>
      <p:sp>
        <p:nvSpPr>
          <p:cNvPr id="11" name="Text Box 10"/>
          <p:cNvSpPr txBox="1"/>
          <p:nvPr/>
        </p:nvSpPr>
        <p:spPr>
          <a:xfrm>
            <a:off x="8309610" y="3006090"/>
            <a:ext cx="2800350" cy="1076325"/>
          </a:xfrm>
          <a:prstGeom prst="rect">
            <a:avLst/>
          </a:prstGeom>
          <a:noFill/>
        </p:spPr>
        <p:txBody>
          <a:bodyPr wrap="square" rtlCol="0">
            <a:spAutoFit/>
          </a:bodyPr>
          <a:p>
            <a:pPr marL="285750" indent="-285750">
              <a:buFont typeface="Arial" panose="020B0604020202020204" pitchFamily="34" charset="0"/>
              <a:buChar char="•"/>
            </a:pPr>
            <a:r>
              <a:rPr lang="en-IN" altLang="en-US" sz="1600"/>
              <a:t>Degree : B.Tech</a:t>
            </a:r>
            <a:endParaRPr lang="en-IN" altLang="en-US" sz="1600"/>
          </a:p>
          <a:p>
            <a:pPr marL="285750" indent="-285750">
              <a:buFont typeface="Arial" panose="020B0604020202020204" pitchFamily="34" charset="0"/>
              <a:buChar char="•"/>
            </a:pPr>
            <a:r>
              <a:rPr lang="en-IN" altLang="en-US" sz="1600"/>
              <a:t>Institution : KIST,BPUT</a:t>
            </a:r>
            <a:endParaRPr lang="en-IN" altLang="en-US" sz="1600"/>
          </a:p>
          <a:p>
            <a:pPr marL="285750" indent="-285750">
              <a:buFont typeface="Arial" panose="020B0604020202020204" pitchFamily="34" charset="0"/>
              <a:buChar char="•"/>
            </a:pPr>
            <a:r>
              <a:rPr lang="en-IN" altLang="en-US" sz="1600"/>
              <a:t>Graduation : 2020-24</a:t>
            </a:r>
            <a:endParaRPr lang="en-IN" altLang="en-US" sz="1600"/>
          </a:p>
          <a:p>
            <a:pPr marL="285750" indent="-285750">
              <a:buFont typeface="Arial" panose="020B0604020202020204" pitchFamily="34" charset="0"/>
              <a:buChar char="•"/>
            </a:pPr>
            <a:r>
              <a:rPr lang="en-IN" altLang="en-US" sz="1600"/>
              <a:t>Major : CSE</a:t>
            </a:r>
            <a:endParaRPr lang="en-IN" altLang="en-US" sz="1600"/>
          </a:p>
        </p:txBody>
      </p:sp>
      <p:pic>
        <p:nvPicPr>
          <p:cNvPr id="13" name="Picture 12" descr="skills-logo"/>
          <p:cNvPicPr>
            <a:picLocks noChangeAspect="1"/>
          </p:cNvPicPr>
          <p:nvPr/>
        </p:nvPicPr>
        <p:blipFill>
          <a:blip r:embed="rId3"/>
          <a:srcRect l="4544" t="7917" r="3581" b="10833"/>
          <a:stretch>
            <a:fillRect/>
          </a:stretch>
        </p:blipFill>
        <p:spPr>
          <a:xfrm>
            <a:off x="445135" y="4318000"/>
            <a:ext cx="619760" cy="548640"/>
          </a:xfrm>
          <a:prstGeom prst="rect">
            <a:avLst/>
          </a:prstGeom>
        </p:spPr>
      </p:pic>
      <p:sp>
        <p:nvSpPr>
          <p:cNvPr id="14" name="Text Box 13"/>
          <p:cNvSpPr txBox="1"/>
          <p:nvPr/>
        </p:nvSpPr>
        <p:spPr>
          <a:xfrm>
            <a:off x="1176655" y="4399280"/>
            <a:ext cx="1767840" cy="368300"/>
          </a:xfrm>
          <a:prstGeom prst="rect">
            <a:avLst/>
          </a:prstGeom>
          <a:noFill/>
        </p:spPr>
        <p:txBody>
          <a:bodyPr wrap="square" rtlCol="0">
            <a:spAutoFit/>
          </a:bodyPr>
          <a:p>
            <a:r>
              <a:rPr lang="en-IN" altLang="en-US"/>
              <a:t>Skills</a:t>
            </a:r>
            <a:endParaRPr lang="en-IN" altLang="en-US"/>
          </a:p>
        </p:txBody>
      </p:sp>
      <p:sp>
        <p:nvSpPr>
          <p:cNvPr id="15" name="Text Box 14"/>
          <p:cNvSpPr txBox="1"/>
          <p:nvPr/>
        </p:nvSpPr>
        <p:spPr>
          <a:xfrm>
            <a:off x="445135" y="4968240"/>
            <a:ext cx="3856355" cy="1814830"/>
          </a:xfrm>
          <a:prstGeom prst="rect">
            <a:avLst/>
          </a:prstGeom>
          <a:noFill/>
        </p:spPr>
        <p:txBody>
          <a:bodyPr wrap="square" rtlCol="0">
            <a:spAutoFit/>
          </a:bodyPr>
          <a:p>
            <a:pPr marL="285750" indent="-285750">
              <a:buFont typeface="Arial" panose="020B0604020202020204" pitchFamily="34" charset="0"/>
              <a:buChar char="•"/>
            </a:pPr>
            <a:r>
              <a:rPr lang="en-US" sz="1600"/>
              <a:t>Languages</a:t>
            </a:r>
            <a:r>
              <a:rPr lang="en-IN" altLang="en-US" sz="1600"/>
              <a:t> : Java</a:t>
            </a:r>
            <a:endParaRPr lang="en-IN" altLang="en-US" sz="1600"/>
          </a:p>
          <a:p>
            <a:pPr marL="285750" indent="-285750">
              <a:buFont typeface="Arial" panose="020B0604020202020204" pitchFamily="34" charset="0"/>
              <a:buChar char="•"/>
            </a:pPr>
            <a:r>
              <a:rPr lang="en-IN" altLang="en-US" sz="1600"/>
              <a:t>Frameworks : Spring Boot, ReactJS</a:t>
            </a:r>
            <a:endParaRPr lang="en-IN" altLang="en-US" sz="1600"/>
          </a:p>
          <a:p>
            <a:pPr marL="285750" indent="-285750">
              <a:buFont typeface="Arial" panose="020B0604020202020204" pitchFamily="34" charset="0"/>
              <a:buChar char="•"/>
            </a:pPr>
            <a:r>
              <a:rPr lang="en-IN" altLang="en-US" sz="1600"/>
              <a:t>Concepts : </a:t>
            </a:r>
            <a:endParaRPr lang="en-IN" altLang="en-US" sz="1600"/>
          </a:p>
          <a:p>
            <a:pPr indent="0">
              <a:buNone/>
            </a:pPr>
            <a:r>
              <a:rPr lang="en-IN" altLang="en-US" sz="1600"/>
              <a:t>                     Microservices,</a:t>
            </a:r>
            <a:endParaRPr lang="en-IN" altLang="en-US" sz="1600"/>
          </a:p>
          <a:p>
            <a:pPr indent="0">
              <a:buNone/>
            </a:pPr>
            <a:r>
              <a:rPr lang="en-IN" altLang="en-US" sz="1600"/>
              <a:t>                     REST APIs, </a:t>
            </a:r>
            <a:endParaRPr lang="en-IN" altLang="en-US" sz="1600"/>
          </a:p>
          <a:p>
            <a:pPr indent="0">
              <a:buNone/>
            </a:pPr>
            <a:r>
              <a:rPr lang="en-IN" altLang="en-US" sz="1600"/>
              <a:t>                    OAuth2 , OIDC</a:t>
            </a:r>
            <a:endParaRPr lang="en-IN" altLang="en-US" sz="1600"/>
          </a:p>
          <a:p>
            <a:pPr marL="285750" indent="-285750">
              <a:buFont typeface="Arial" panose="020B0604020202020204" pitchFamily="34" charset="0"/>
              <a:buChar char="•"/>
            </a:pPr>
            <a:r>
              <a:rPr lang="en-IN" altLang="en-US" sz="1600"/>
              <a:t>VC  : Git</a:t>
            </a:r>
            <a:endParaRPr lang="en-IN" altLang="en-US" sz="1600"/>
          </a:p>
        </p:txBody>
      </p:sp>
      <p:pic>
        <p:nvPicPr>
          <p:cNvPr id="16" name="Picture 15" descr="certifications-logo"/>
          <p:cNvPicPr>
            <a:picLocks noChangeAspect="1"/>
          </p:cNvPicPr>
          <p:nvPr/>
        </p:nvPicPr>
        <p:blipFill>
          <a:blip r:embed="rId4"/>
          <a:srcRect l="15480" r="12203"/>
          <a:stretch>
            <a:fillRect/>
          </a:stretch>
        </p:blipFill>
        <p:spPr>
          <a:xfrm>
            <a:off x="4302125" y="4318000"/>
            <a:ext cx="586740" cy="735965"/>
          </a:xfrm>
          <a:prstGeom prst="rect">
            <a:avLst/>
          </a:prstGeom>
        </p:spPr>
      </p:pic>
      <p:sp>
        <p:nvSpPr>
          <p:cNvPr id="17" name="Text Box 16"/>
          <p:cNvSpPr txBox="1"/>
          <p:nvPr/>
        </p:nvSpPr>
        <p:spPr>
          <a:xfrm>
            <a:off x="4889500" y="4399280"/>
            <a:ext cx="2174240" cy="368300"/>
          </a:xfrm>
          <a:prstGeom prst="rect">
            <a:avLst/>
          </a:prstGeom>
          <a:noFill/>
        </p:spPr>
        <p:txBody>
          <a:bodyPr wrap="square" rtlCol="0">
            <a:spAutoFit/>
          </a:bodyPr>
          <a:p>
            <a:r>
              <a:rPr lang="en-US"/>
              <a:t>Certifications</a:t>
            </a:r>
            <a:endParaRPr lang="en-US"/>
          </a:p>
        </p:txBody>
      </p:sp>
      <p:sp>
        <p:nvSpPr>
          <p:cNvPr id="18" name="Text Box 17"/>
          <p:cNvSpPr txBox="1"/>
          <p:nvPr/>
        </p:nvSpPr>
        <p:spPr>
          <a:xfrm>
            <a:off x="4407535" y="5120640"/>
            <a:ext cx="3404870" cy="1568450"/>
          </a:xfrm>
          <a:prstGeom prst="rect">
            <a:avLst/>
          </a:prstGeom>
          <a:noFill/>
        </p:spPr>
        <p:txBody>
          <a:bodyPr wrap="square" rtlCol="0">
            <a:spAutoFit/>
          </a:bodyPr>
          <a:p>
            <a:pPr marL="285750" indent="-285750">
              <a:buFont typeface="Arial" panose="020B0604020202020204" pitchFamily="34" charset="0"/>
              <a:buChar char="•"/>
            </a:pPr>
            <a:r>
              <a:rPr lang="en-US" sz="1200" b="1"/>
              <a:t>REST API </a:t>
            </a:r>
            <a:r>
              <a:rPr lang="en-IN" altLang="en-US" sz="1200" b="1"/>
              <a:t>using</a:t>
            </a:r>
            <a:r>
              <a:rPr lang="en-US" sz="1200" b="1"/>
              <a:t>Spring</a:t>
            </a:r>
            <a:r>
              <a:rPr lang="en-IN" altLang="en-US" sz="1200" b="1"/>
              <a:t> (Infosys)</a:t>
            </a:r>
            <a:endParaRPr lang="en-IN" altLang="en-US" sz="1200" b="1"/>
          </a:p>
          <a:p>
            <a:pPr marL="285750" indent="-285750">
              <a:buFont typeface="Arial" panose="020B0604020202020204" pitchFamily="34" charset="0"/>
              <a:buChar char="•"/>
            </a:pPr>
            <a:r>
              <a:rPr lang="en-IN" altLang="en-US" sz="1200" b="1"/>
              <a:t>Spring Boot Beginner to Expert (Infosys)</a:t>
            </a:r>
            <a:endParaRPr lang="en-IN" altLang="en-US" sz="1200" b="1"/>
          </a:p>
          <a:p>
            <a:pPr marL="285750" indent="-285750">
              <a:buFont typeface="Arial" panose="020B0604020202020204" pitchFamily="34" charset="0"/>
              <a:buChar char="•"/>
            </a:pPr>
            <a:r>
              <a:rPr lang="en-IN" altLang="en-US" sz="1200" b="1"/>
              <a:t>Spring Boot Advanced Microservices &amp; Securing Web Application (Infosys)</a:t>
            </a:r>
            <a:endParaRPr lang="en-IN" altLang="en-US" sz="1200" b="1"/>
          </a:p>
          <a:p>
            <a:pPr marL="285750" indent="-285750">
              <a:buFont typeface="Arial" panose="020B0604020202020204" pitchFamily="34" charset="0"/>
              <a:buChar char="•"/>
            </a:pPr>
            <a:r>
              <a:rPr lang="en-IN" altLang="en-US" sz="1200" b="1"/>
              <a:t>Spring Boot with JWT (AliBou Coding)</a:t>
            </a:r>
            <a:endParaRPr lang="en-IN" altLang="en-US" sz="1200" b="1"/>
          </a:p>
          <a:p>
            <a:pPr marL="285750" indent="-285750">
              <a:buFont typeface="Arial" panose="020B0604020202020204" pitchFamily="34" charset="0"/>
              <a:buChar char="•"/>
            </a:pPr>
            <a:r>
              <a:rPr lang="en-IN" altLang="en-US" sz="1200" b="1"/>
              <a:t>Handson Spring Boot Framework (</a:t>
            </a:r>
            <a:r>
              <a:rPr lang="en-IN" altLang="en-US" sz="1200" b="1">
                <a:sym typeface="+mn-ea"/>
              </a:rPr>
              <a:t>AliBou Coding</a:t>
            </a:r>
            <a:r>
              <a:rPr lang="en-IN" altLang="en-US" sz="1200" b="1"/>
              <a:t>)</a:t>
            </a:r>
            <a:endParaRPr lang="en-IN" altLang="en-US" sz="1200" b="1"/>
          </a:p>
        </p:txBody>
      </p:sp>
      <p:pic>
        <p:nvPicPr>
          <p:cNvPr id="19" name="Picture 18" descr="achivements-logo"/>
          <p:cNvPicPr>
            <a:picLocks noChangeAspect="1"/>
          </p:cNvPicPr>
          <p:nvPr/>
        </p:nvPicPr>
        <p:blipFill>
          <a:blip r:embed="rId5"/>
          <a:stretch>
            <a:fillRect/>
          </a:stretch>
        </p:blipFill>
        <p:spPr>
          <a:xfrm>
            <a:off x="8404225" y="4378960"/>
            <a:ext cx="487680" cy="487680"/>
          </a:xfrm>
          <a:prstGeom prst="rect">
            <a:avLst/>
          </a:prstGeom>
        </p:spPr>
      </p:pic>
      <p:sp>
        <p:nvSpPr>
          <p:cNvPr id="20" name="Text Box 19"/>
          <p:cNvSpPr txBox="1"/>
          <p:nvPr/>
        </p:nvSpPr>
        <p:spPr>
          <a:xfrm>
            <a:off x="9032875" y="4399280"/>
            <a:ext cx="2336800" cy="368300"/>
          </a:xfrm>
          <a:prstGeom prst="rect">
            <a:avLst/>
          </a:prstGeom>
          <a:noFill/>
        </p:spPr>
        <p:txBody>
          <a:bodyPr wrap="square" rtlCol="0">
            <a:spAutoFit/>
          </a:bodyPr>
          <a:p>
            <a:r>
              <a:rPr lang="en-US"/>
              <a:t>Achievements</a:t>
            </a:r>
            <a:endParaRPr lang="en-US"/>
          </a:p>
        </p:txBody>
      </p:sp>
      <p:sp>
        <p:nvSpPr>
          <p:cNvPr id="21" name="Text Box 20"/>
          <p:cNvSpPr txBox="1"/>
          <p:nvPr/>
        </p:nvSpPr>
        <p:spPr>
          <a:xfrm>
            <a:off x="8532495" y="4958080"/>
            <a:ext cx="2837180" cy="553085"/>
          </a:xfrm>
          <a:prstGeom prst="rect">
            <a:avLst/>
          </a:prstGeom>
          <a:noFill/>
        </p:spPr>
        <p:txBody>
          <a:bodyPr wrap="square" rtlCol="0">
            <a:spAutoFit/>
          </a:bodyPr>
          <a:p>
            <a:pPr marL="285750" indent="-285750">
              <a:buFont typeface="Arial" panose="020B0604020202020204" pitchFamily="34" charset="0"/>
              <a:buChar char="•"/>
            </a:pPr>
            <a:r>
              <a:rPr lang="en-US" sz="1500"/>
              <a:t>Letter of Recommendation</a:t>
            </a:r>
            <a:endParaRPr lang="en-US" sz="1500"/>
          </a:p>
          <a:p>
            <a:pPr marL="285750" indent="-285750">
              <a:buFont typeface="Arial" panose="020B0604020202020204" pitchFamily="34" charset="0"/>
              <a:buChar char="•"/>
            </a:pPr>
            <a:r>
              <a:rPr lang="en-US" sz="1500"/>
              <a:t>Star Performer Recognition</a:t>
            </a:r>
            <a:endParaRPr lang="en-US" sz="1500"/>
          </a:p>
        </p:txBody>
      </p:sp>
      <p:pic>
        <p:nvPicPr>
          <p:cNvPr id="22" name="Picture 21" descr="about-me-logo"/>
          <p:cNvPicPr>
            <a:picLocks noChangeAspect="1"/>
          </p:cNvPicPr>
          <p:nvPr/>
        </p:nvPicPr>
        <p:blipFill>
          <a:blip r:embed="rId6"/>
          <a:stretch>
            <a:fillRect/>
          </a:stretch>
        </p:blipFill>
        <p:spPr>
          <a:xfrm>
            <a:off x="445135" y="2386330"/>
            <a:ext cx="619760" cy="619760"/>
          </a:xfrm>
          <a:prstGeom prst="rect">
            <a:avLst/>
          </a:prstGeom>
        </p:spPr>
      </p:pic>
      <p:sp>
        <p:nvSpPr>
          <p:cNvPr id="23" name="Text Box 22"/>
          <p:cNvSpPr txBox="1"/>
          <p:nvPr/>
        </p:nvSpPr>
        <p:spPr>
          <a:xfrm>
            <a:off x="1176655" y="2487930"/>
            <a:ext cx="1270000" cy="368300"/>
          </a:xfrm>
          <a:prstGeom prst="rect">
            <a:avLst/>
          </a:prstGeom>
          <a:noFill/>
        </p:spPr>
        <p:txBody>
          <a:bodyPr wrap="square" rtlCol="0">
            <a:spAutoFit/>
          </a:bodyPr>
          <a:p>
            <a:r>
              <a:rPr lang="en-IN" altLang="en-US"/>
              <a:t>About Me</a:t>
            </a:r>
            <a:endParaRPr lang="en-IN" altLang="en-US"/>
          </a:p>
        </p:txBody>
      </p:sp>
      <p:sp>
        <p:nvSpPr>
          <p:cNvPr id="24" name="Text Box 23"/>
          <p:cNvSpPr txBox="1"/>
          <p:nvPr/>
        </p:nvSpPr>
        <p:spPr>
          <a:xfrm>
            <a:off x="526415" y="3068320"/>
            <a:ext cx="3774440" cy="860425"/>
          </a:xfrm>
          <a:prstGeom prst="rect">
            <a:avLst/>
          </a:prstGeom>
          <a:noFill/>
        </p:spPr>
        <p:txBody>
          <a:bodyPr wrap="square" rtlCol="0">
            <a:spAutoFit/>
          </a:bodyPr>
          <a:p>
            <a:r>
              <a:rPr lang="en-US" sz="1000"/>
              <a:t>I am Pabitra Bera, a dedicated Java Developer with handson experience in Spring Boot and ReactJS. My internship at Oasis Infobyte equipped me with practical skills in developing scalable applications, and I am eager to contribute to innovative software solutions.</a:t>
            </a:r>
            <a:endParaRPr lang="en-US" sz="1000"/>
          </a:p>
        </p:txBody>
      </p:sp>
      <p:pic>
        <p:nvPicPr>
          <p:cNvPr id="25" name="Picture 24" descr="Career-logo"/>
          <p:cNvPicPr>
            <a:picLocks noChangeAspect="1"/>
          </p:cNvPicPr>
          <p:nvPr/>
        </p:nvPicPr>
        <p:blipFill>
          <a:blip r:embed="rId7"/>
          <a:stretch>
            <a:fillRect/>
          </a:stretch>
        </p:blipFill>
        <p:spPr>
          <a:xfrm>
            <a:off x="1308735" y="773430"/>
            <a:ext cx="768350" cy="641350"/>
          </a:xfrm>
          <a:prstGeom prst="rect">
            <a:avLst/>
          </a:prstGeom>
        </p:spPr>
      </p:pic>
      <p:sp>
        <p:nvSpPr>
          <p:cNvPr id="26" name="Text Box 25"/>
          <p:cNvSpPr txBox="1"/>
          <p:nvPr/>
        </p:nvSpPr>
        <p:spPr>
          <a:xfrm>
            <a:off x="2111375" y="909955"/>
            <a:ext cx="2296160" cy="368300"/>
          </a:xfrm>
          <a:prstGeom prst="rect">
            <a:avLst/>
          </a:prstGeom>
          <a:noFill/>
        </p:spPr>
        <p:txBody>
          <a:bodyPr wrap="square" rtlCol="0">
            <a:spAutoFit/>
          </a:bodyPr>
          <a:p>
            <a:r>
              <a:rPr lang="en-US"/>
              <a:t>Career Objective</a:t>
            </a:r>
            <a:endParaRPr lang="en-US"/>
          </a:p>
        </p:txBody>
      </p:sp>
      <p:sp>
        <p:nvSpPr>
          <p:cNvPr id="27" name="Text Box 26"/>
          <p:cNvSpPr txBox="1"/>
          <p:nvPr/>
        </p:nvSpPr>
        <p:spPr>
          <a:xfrm>
            <a:off x="2152015" y="1330960"/>
            <a:ext cx="9430385" cy="945515"/>
          </a:xfrm>
          <a:prstGeom prst="rect">
            <a:avLst/>
          </a:prstGeom>
          <a:noFill/>
        </p:spPr>
        <p:txBody>
          <a:bodyPr wrap="square" rtlCol="0">
            <a:noAutofit/>
          </a:bodyPr>
          <a:p>
            <a:pPr marL="285750" indent="-285750">
              <a:buFont typeface="Wingdings" panose="05000000000000000000" charset="0"/>
              <a:buChar char="Ø"/>
            </a:pPr>
            <a:r>
              <a:rPr lang="en-US" sz="1400"/>
              <a:t>As a recent graduate with handson experience in Java development, including Spring Boot and ReactJS, I am seeking an entrylevel position where I can leverage my skills to contribute to innovative software solutions. My goal is to grow as a developer while working on challenging projects that drive technological advancements.</a:t>
            </a:r>
            <a:endParaRPr lang="en-US" sz="1400"/>
          </a:p>
          <a:p>
            <a:endParaRPr lang="en-US" sz="1400"/>
          </a:p>
        </p:txBody>
      </p:sp>
      <p:pic>
        <p:nvPicPr>
          <p:cNvPr id="3" name="Picture 2" descr="projects-logo"/>
          <p:cNvPicPr>
            <a:picLocks noChangeAspect="1"/>
          </p:cNvPicPr>
          <p:nvPr/>
        </p:nvPicPr>
        <p:blipFill>
          <a:blip r:embed="rId8"/>
          <a:srcRect l="20187" t="4224" r="17947" b="20264"/>
          <a:stretch>
            <a:fillRect/>
          </a:stretch>
        </p:blipFill>
        <p:spPr>
          <a:xfrm>
            <a:off x="8404225" y="5511165"/>
            <a:ext cx="591185" cy="582930"/>
          </a:xfrm>
          <a:prstGeom prst="rect">
            <a:avLst/>
          </a:prstGeom>
        </p:spPr>
      </p:pic>
      <p:sp>
        <p:nvSpPr>
          <p:cNvPr id="4" name="Text Box 3"/>
          <p:cNvSpPr txBox="1"/>
          <p:nvPr/>
        </p:nvSpPr>
        <p:spPr>
          <a:xfrm>
            <a:off x="8999855" y="5699760"/>
            <a:ext cx="1554480" cy="337185"/>
          </a:xfrm>
          <a:prstGeom prst="rect">
            <a:avLst/>
          </a:prstGeom>
          <a:noFill/>
        </p:spPr>
        <p:txBody>
          <a:bodyPr wrap="square" rtlCol="0">
            <a:spAutoFit/>
          </a:bodyPr>
          <a:p>
            <a:r>
              <a:rPr lang="en-IN" altLang="en-US" sz="1600"/>
              <a:t>Projects</a:t>
            </a:r>
            <a:endParaRPr lang="en-IN" altLang="en-US" sz="1600"/>
          </a:p>
        </p:txBody>
      </p:sp>
      <p:sp>
        <p:nvSpPr>
          <p:cNvPr id="5" name="Text Box 4"/>
          <p:cNvSpPr txBox="1"/>
          <p:nvPr/>
        </p:nvSpPr>
        <p:spPr>
          <a:xfrm>
            <a:off x="8529320" y="6146800"/>
            <a:ext cx="3088005" cy="737235"/>
          </a:xfrm>
          <a:prstGeom prst="rect">
            <a:avLst/>
          </a:prstGeom>
          <a:noFill/>
        </p:spPr>
        <p:txBody>
          <a:bodyPr wrap="square" rtlCol="0">
            <a:spAutoFit/>
          </a:bodyPr>
          <a:p>
            <a:pPr marL="285750" indent="-285750">
              <a:buFont typeface="Arial" panose="020B0604020202020204" pitchFamily="34" charset="0"/>
              <a:buChar char="•"/>
            </a:pPr>
            <a:r>
              <a:rPr lang="en-IN" altLang="en-US" sz="1400"/>
              <a:t>Train Ticket Manamgement </a:t>
            </a:r>
            <a:endParaRPr lang="en-IN" altLang="en-US" sz="1400"/>
          </a:p>
          <a:p>
            <a:pPr marL="285750" indent="-285750">
              <a:buFont typeface="Arial" panose="020B0604020202020204" pitchFamily="34" charset="0"/>
              <a:buChar char="•"/>
            </a:pPr>
            <a:r>
              <a:rPr lang="en-IN" altLang="en-US" sz="1400"/>
              <a:t>Online Exam</a:t>
            </a:r>
            <a:endParaRPr lang="en-IN" altLang="en-US" sz="1400"/>
          </a:p>
          <a:p>
            <a:pPr marL="285750" indent="-285750">
              <a:buFont typeface="Arial" panose="020B0604020202020204" pitchFamily="34" charset="0"/>
              <a:buChar char="•"/>
            </a:pPr>
            <a:r>
              <a:rPr lang="en-IN" altLang="en-US" sz="1400"/>
              <a:t>Course Management</a:t>
            </a:r>
            <a:endParaRPr lang="en-IN"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exists-error"/>
          <p:cNvPicPr>
            <a:picLocks noChangeAspect="1"/>
          </p:cNvPicPr>
          <p:nvPr/>
        </p:nvPicPr>
        <p:blipFill>
          <a:blip r:embed="rId1"/>
          <a:stretch>
            <a:fillRect/>
          </a:stretch>
        </p:blipFill>
        <p:spPr>
          <a:xfrm>
            <a:off x="541655" y="574675"/>
            <a:ext cx="10963910" cy="58426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Eureka Server Overview</a:t>
            </a:r>
            <a:endParaRPr lang="en-US">
              <a:solidFill>
                <a:srgbClr val="D32BB5"/>
              </a:solidFill>
              <a:latin typeface="Sitka Small" charset="0"/>
              <a:cs typeface="Sitka Small" charset="0"/>
            </a:endParaRPr>
          </a:p>
        </p:txBody>
      </p:sp>
      <p:sp>
        <p:nvSpPr>
          <p:cNvPr id="4" name="Text Box 3"/>
          <p:cNvSpPr txBox="1"/>
          <p:nvPr/>
        </p:nvSpPr>
        <p:spPr>
          <a:xfrm>
            <a:off x="609600" y="1203960"/>
            <a:ext cx="10875645" cy="5290185"/>
          </a:xfrm>
          <a:prstGeom prst="rect">
            <a:avLst/>
          </a:prstGeom>
          <a:noFill/>
        </p:spPr>
        <p:txBody>
          <a:bodyPr wrap="square" rtlCol="0">
            <a:noAutofit/>
          </a:bodyPr>
          <a:p>
            <a:pPr marL="342900" indent="-342900">
              <a:buFont typeface="Wingdings" panose="05000000000000000000" charset="0"/>
              <a:buChar char="v"/>
            </a:pPr>
            <a:r>
              <a:rPr lang="en-US" sz="2000">
                <a:latin typeface="Sitka Small" charset="0"/>
                <a:cs typeface="Sitka Small" charset="0"/>
              </a:rPr>
              <a:t> Service Registry: Eureka Server acts as a central registry for microservices, enabling service discovery and registration.</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Dynamic Scaling: Supports automatic detection of new services and updates, facilitating dynamic scaling and load balancing.</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Heartbeat Mechanism: Monitors the health of registered services through periodic heartbeats, ensuring only healthy instances are used.</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Failover Management: Provides robust failover handling by removing stale instances and rerouting traffic to available services.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ClientSide Load Balancing: Integrates seamlessly with clientside load balancing, ensuring efficient request distribution among service instances.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UserFriendly Dashboard: Offers a webbased dashboard for monitoring service registrations and instance status in realtime.</a:t>
            </a:r>
            <a:endParaRPr lang="en-US" sz="2000">
              <a:latin typeface="Sitka Small" charset="0"/>
              <a:cs typeface="Sitka Smal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ureka-server"/>
          <p:cNvPicPr>
            <a:picLocks noChangeAspect="1"/>
          </p:cNvPicPr>
          <p:nvPr/>
        </p:nvPicPr>
        <p:blipFill>
          <a:blip r:embed="rId1"/>
          <a:stretch>
            <a:fillRect/>
          </a:stretch>
        </p:blipFill>
        <p:spPr>
          <a:xfrm>
            <a:off x="243840" y="311150"/>
            <a:ext cx="11536045" cy="613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AuthService </a:t>
            </a:r>
            <a:r>
              <a:rPr lang="en-US">
                <a:solidFill>
                  <a:srgbClr val="D32BB5"/>
                </a:solidFill>
                <a:latin typeface="Sitka Small" charset="0"/>
                <a:cs typeface="Sitka Small" charset="0"/>
              </a:rPr>
              <a:t>Endpoint Functionality</a:t>
            </a:r>
            <a:r>
              <a:rPr lang="en-IN" altLang="en-US">
                <a:solidFill>
                  <a:srgbClr val="D32BB5"/>
                </a:solidFill>
                <a:latin typeface="Sitka Small" charset="0"/>
                <a:cs typeface="Sitka Small" charset="0"/>
              </a:rPr>
              <a:t> Testing</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 Endpoint Validation: Ensuring that all authentication endpoints process requests accurately, with comprehensive validation of user data (e.g., registration, login, logout).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Response Verification: Confirming that each endpoint returns the correct HTTP status codes, such as 200 OK for successful operations and 400/401 for validation or authentication failures.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Error Handling: Testing to ensure proper error messages and responses are provided for invalid or incorrect inputs, enhancing the robustness of the AuthService.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Security Checks: Verifying that sensitive operations like login and logout are securely handled with correct token management.</a:t>
            </a:r>
            <a:endParaRPr lang="en-US" sz="2000">
              <a:latin typeface="Sitka Small" charset="0"/>
              <a:cs typeface="Sitka Smal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up"/>
          <p:cNvPicPr>
            <a:picLocks noChangeAspect="1"/>
          </p:cNvPicPr>
          <p:nvPr/>
        </p:nvPicPr>
        <p:blipFill>
          <a:blip r:embed="rId1"/>
          <a:stretch>
            <a:fillRect/>
          </a:stretch>
        </p:blipFill>
        <p:spPr>
          <a:xfrm>
            <a:off x="615315" y="333375"/>
            <a:ext cx="10859770" cy="622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in"/>
          <p:cNvPicPr>
            <a:picLocks noChangeAspect="1"/>
          </p:cNvPicPr>
          <p:nvPr/>
        </p:nvPicPr>
        <p:blipFill>
          <a:blip r:embed="rId1"/>
          <a:stretch>
            <a:fillRect/>
          </a:stretch>
        </p:blipFill>
        <p:spPr>
          <a:xfrm>
            <a:off x="613410" y="356870"/>
            <a:ext cx="10741660" cy="62122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849630" y="414020"/>
            <a:ext cx="10492740" cy="6114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fresh-token"/>
          <p:cNvPicPr>
            <a:picLocks noChangeAspect="1"/>
          </p:cNvPicPr>
          <p:nvPr/>
        </p:nvPicPr>
        <p:blipFill>
          <a:blip r:embed="rId1"/>
          <a:stretch>
            <a:fillRect/>
          </a:stretch>
        </p:blipFill>
        <p:spPr>
          <a:xfrm>
            <a:off x="423545" y="298450"/>
            <a:ext cx="11031855" cy="6308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User</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Ensuring that all userrelated endpoints (e.g.</a:t>
            </a:r>
            <a:r>
              <a:rPr lang="en-IN" altLang="en-US" sz="2000">
                <a:latin typeface="Sitka Small" charset="0"/>
                <a:cs typeface="Sitka Small" charset="0"/>
              </a:rPr>
              <a:t> </a:t>
            </a:r>
            <a:r>
              <a:rPr lang="en-US" sz="2000">
                <a:latin typeface="Sitka Small" charset="0"/>
                <a:cs typeface="Sitka Small" charset="0"/>
              </a:rPr>
              <a:t>profile update, user retrieval) handle requests accurately with complete validation of user data (e.g., fullName, email, password</a:t>
            </a:r>
            <a:r>
              <a:rPr lang="en-IN" altLang="en-US" sz="2000">
                <a:latin typeface="Sitka Small" charset="0"/>
                <a:cs typeface="Sitka Small" charset="0"/>
              </a:rPr>
              <a:t>,etc</a:t>
            </a:r>
            <a:r>
              <a:rPr lang="en-US" sz="2000">
                <a:latin typeface="Sitka Small" charset="0"/>
                <a:cs typeface="Sitka Small" charset="0"/>
              </a:rPr>
              <a: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Confirming that each endpoint returns correct HTTP status codes,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Verifying that appropriate error messages and responses are given for invalid or incomplete user data, enhancing the service’s reliability.</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Security and Privacy: Ensuring that sensitive user information is securely processed and managed, including proper handling of authentication and authorization.</a:t>
            </a:r>
            <a:endParaRPr lang="en-US" sz="2000">
              <a:latin typeface="Sitka Small" charset="0"/>
              <a:cs typeface="Sitka Smal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by-email"/>
          <p:cNvPicPr>
            <a:picLocks noChangeAspect="1"/>
          </p:cNvPicPr>
          <p:nvPr/>
        </p:nvPicPr>
        <p:blipFill>
          <a:blip r:embed="rId1"/>
          <a:stretch>
            <a:fillRect/>
          </a:stretch>
        </p:blipFill>
        <p:spPr>
          <a:xfrm>
            <a:off x="490220" y="334010"/>
            <a:ext cx="11141710" cy="61931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D32BB5"/>
                </a:solidFill>
                <a:latin typeface="Microsoft Sans Serif" panose="020B0604020202020204" charset="0"/>
                <a:cs typeface="Microsoft Sans Serif" panose="020B0604020202020204" charset="0"/>
              </a:rPr>
              <a:t>		 </a:t>
            </a:r>
            <a:r>
              <a:rPr lang="en-US" b="1">
                <a:solidFill>
                  <a:srgbClr val="D32BB5"/>
                </a:solidFill>
                <a:latin typeface="Microsoft Sans Serif" panose="020B0604020202020204" charset="0"/>
                <a:cs typeface="Microsoft Sans Serif" panose="020B0604020202020204" charset="0"/>
              </a:rPr>
              <a:t>API Implementation Overview</a:t>
            </a:r>
            <a:endParaRPr lang="en-US" b="1">
              <a:solidFill>
                <a:srgbClr val="D32BB5"/>
              </a:solidFill>
              <a:latin typeface="Microsoft Sans Serif" panose="020B0604020202020204" charset="0"/>
              <a:cs typeface="Microsoft Sans Serif" panose="020B0604020202020204" charset="0"/>
            </a:endParaRPr>
          </a:p>
        </p:txBody>
      </p:sp>
      <p:sp>
        <p:nvSpPr>
          <p:cNvPr id="4" name="Text Box 3"/>
          <p:cNvSpPr txBox="1"/>
          <p:nvPr/>
        </p:nvSpPr>
        <p:spPr>
          <a:xfrm>
            <a:off x="744220" y="5593080"/>
            <a:ext cx="11216005" cy="72136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rPr>
              <a:t>InstanceController: Facilitates the creation and management of course instances, linking them with their respective courses </a:t>
            </a:r>
            <a:r>
              <a:rPr lang="en-IN" altLang="en-US">
                <a:latin typeface="Sitka Small" charset="0"/>
                <a:cs typeface="Sitka Small" charset="0"/>
                <a:sym typeface="+mn-ea"/>
              </a:rPr>
              <a:t>and rolebased access control.</a:t>
            </a:r>
            <a:endParaRPr lang="en-IN" altLang="en-US">
              <a:latin typeface="Sitka Small" charset="0"/>
              <a:cs typeface="Sitka Small" charset="0"/>
            </a:endParaRPr>
          </a:p>
        </p:txBody>
      </p:sp>
      <p:pic>
        <p:nvPicPr>
          <p:cNvPr id="5" name="Picture 4" descr="services-logo"/>
          <p:cNvPicPr>
            <a:picLocks noChangeAspect="1"/>
          </p:cNvPicPr>
          <p:nvPr/>
        </p:nvPicPr>
        <p:blipFill>
          <a:blip r:embed="rId1"/>
          <a:srcRect l="10346" t="9091" r="14440" b="9984"/>
          <a:stretch>
            <a:fillRect/>
          </a:stretch>
        </p:blipFill>
        <p:spPr>
          <a:xfrm>
            <a:off x="769620" y="1195705"/>
            <a:ext cx="644525" cy="601345"/>
          </a:xfrm>
          <a:prstGeom prst="rect">
            <a:avLst/>
          </a:prstGeom>
        </p:spPr>
      </p:pic>
      <p:sp>
        <p:nvSpPr>
          <p:cNvPr id="6" name="Text Box 5"/>
          <p:cNvSpPr txBox="1"/>
          <p:nvPr/>
        </p:nvSpPr>
        <p:spPr>
          <a:xfrm>
            <a:off x="1609725" y="1312545"/>
            <a:ext cx="1649730" cy="368300"/>
          </a:xfrm>
          <a:prstGeom prst="rect">
            <a:avLst/>
          </a:prstGeom>
          <a:noFill/>
        </p:spPr>
        <p:txBody>
          <a:bodyPr wrap="square" rtlCol="0">
            <a:spAutoFit/>
          </a:bodyPr>
          <a:p>
            <a:r>
              <a:rPr lang="en-IN" altLang="en-US"/>
              <a:t>AuthService</a:t>
            </a:r>
            <a:endParaRPr lang="en-IN" altLang="en-US"/>
          </a:p>
        </p:txBody>
      </p:sp>
      <p:sp>
        <p:nvSpPr>
          <p:cNvPr id="7" name="Text Box 6"/>
          <p:cNvSpPr txBox="1"/>
          <p:nvPr/>
        </p:nvSpPr>
        <p:spPr>
          <a:xfrm>
            <a:off x="711835" y="1793240"/>
            <a:ext cx="11066145" cy="78232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sym typeface="+mn-ea"/>
              </a:rPr>
              <a:t>AuthController: Handles authentication and authorization, using JWT for secure and stateless user sessions.</a:t>
            </a:r>
            <a:endParaRPr lang="en-IN" altLang="en-US">
              <a:latin typeface="Sitka Small" charset="0"/>
              <a:cs typeface="Sitka Small" charset="0"/>
            </a:endParaRPr>
          </a:p>
          <a:p>
            <a:pPr marL="285750" indent="-285750">
              <a:buFont typeface="Arial" panose="020B0604020202020204" pitchFamily="34" charset="0"/>
              <a:buChar char="•"/>
            </a:pPr>
            <a:endParaRPr lang="en-US">
              <a:latin typeface="Sitka Small" charset="0"/>
              <a:cs typeface="Sitka Small" charset="0"/>
            </a:endParaRPr>
          </a:p>
        </p:txBody>
      </p:sp>
      <p:pic>
        <p:nvPicPr>
          <p:cNvPr id="8" name="Picture 7" descr="services-logo"/>
          <p:cNvPicPr>
            <a:picLocks noChangeAspect="1"/>
          </p:cNvPicPr>
          <p:nvPr/>
        </p:nvPicPr>
        <p:blipFill>
          <a:blip r:embed="rId1"/>
          <a:srcRect l="10346" t="9091" r="14440" b="9984"/>
          <a:stretch>
            <a:fillRect/>
          </a:stretch>
        </p:blipFill>
        <p:spPr>
          <a:xfrm>
            <a:off x="810895" y="2501900"/>
            <a:ext cx="644525" cy="601345"/>
          </a:xfrm>
          <a:prstGeom prst="rect">
            <a:avLst/>
          </a:prstGeom>
        </p:spPr>
      </p:pic>
      <p:sp>
        <p:nvSpPr>
          <p:cNvPr id="9" name="Text Box 8"/>
          <p:cNvSpPr txBox="1"/>
          <p:nvPr/>
        </p:nvSpPr>
        <p:spPr>
          <a:xfrm>
            <a:off x="1641475" y="2618740"/>
            <a:ext cx="1649730"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44220" y="3142615"/>
            <a:ext cx="1089787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UserController: Manages user profiles, and rolebased access control.</a:t>
            </a:r>
            <a:endParaRPr lang="en-US">
              <a:latin typeface="Sitka Small" charset="0"/>
              <a:cs typeface="Sitka Small" charset="0"/>
            </a:endParaRPr>
          </a:p>
        </p:txBody>
      </p:sp>
      <p:pic>
        <p:nvPicPr>
          <p:cNvPr id="12" name="Picture 11" descr="services-logo"/>
          <p:cNvPicPr>
            <a:picLocks noChangeAspect="1"/>
          </p:cNvPicPr>
          <p:nvPr/>
        </p:nvPicPr>
        <p:blipFill>
          <a:blip r:embed="rId1"/>
          <a:srcRect l="10346" t="9091" r="14440" b="9984"/>
          <a:stretch>
            <a:fillRect/>
          </a:stretch>
        </p:blipFill>
        <p:spPr>
          <a:xfrm>
            <a:off x="833120" y="3619500"/>
            <a:ext cx="644525" cy="601345"/>
          </a:xfrm>
          <a:prstGeom prst="rect">
            <a:avLst/>
          </a:prstGeom>
        </p:spPr>
      </p:pic>
      <p:sp>
        <p:nvSpPr>
          <p:cNvPr id="13" name="Text Box 12"/>
          <p:cNvSpPr txBox="1"/>
          <p:nvPr/>
        </p:nvSpPr>
        <p:spPr>
          <a:xfrm>
            <a:off x="1663700" y="3736340"/>
            <a:ext cx="240601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21360" y="4331970"/>
            <a:ext cx="10949305" cy="64516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CourseController: Enables CRUD operations for course entities, ensuring efficient management , retrieval of course data </a:t>
            </a:r>
            <a:r>
              <a:rPr lang="en-IN" altLang="en-US">
                <a:latin typeface="Sitka Small" charset="0"/>
                <a:cs typeface="Sitka Small" charset="0"/>
                <a:sym typeface="+mn-ea"/>
              </a:rPr>
              <a:t>and rolebased access control.</a:t>
            </a:r>
            <a:endParaRPr lang="en-US">
              <a:latin typeface="Sitka Small" charset="0"/>
              <a:cs typeface="Sitka Small" charset="0"/>
            </a:endParaRPr>
          </a:p>
        </p:txBody>
      </p:sp>
      <p:pic>
        <p:nvPicPr>
          <p:cNvPr id="16" name="Picture 15" descr="services-logo"/>
          <p:cNvPicPr>
            <a:picLocks noChangeAspect="1"/>
          </p:cNvPicPr>
          <p:nvPr/>
        </p:nvPicPr>
        <p:blipFill>
          <a:blip r:embed="rId1"/>
          <a:srcRect l="10346" t="9091" r="14440" b="9984"/>
          <a:stretch>
            <a:fillRect/>
          </a:stretch>
        </p:blipFill>
        <p:spPr>
          <a:xfrm>
            <a:off x="772795" y="4999355"/>
            <a:ext cx="644525" cy="601345"/>
          </a:xfrm>
          <a:prstGeom prst="rect">
            <a:avLst/>
          </a:prstGeom>
        </p:spPr>
      </p:pic>
      <p:sp>
        <p:nvSpPr>
          <p:cNvPr id="17" name="Text Box 16"/>
          <p:cNvSpPr txBox="1"/>
          <p:nvPr/>
        </p:nvSpPr>
        <p:spPr>
          <a:xfrm>
            <a:off x="1612900" y="5116195"/>
            <a:ext cx="2252345" cy="368300"/>
          </a:xfrm>
          <a:prstGeom prst="rect">
            <a:avLst/>
          </a:prstGeom>
          <a:noFill/>
        </p:spPr>
        <p:txBody>
          <a:bodyPr wrap="square" rtlCol="0">
            <a:spAutoFit/>
          </a:bodyPr>
          <a:p>
            <a:r>
              <a:rPr lang="en-IN" altLang="en-US"/>
              <a:t>InstanceService</a:t>
            </a:r>
            <a:endParaRPr lang="en-I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user"/>
          <p:cNvPicPr>
            <a:picLocks noChangeAspect="1"/>
          </p:cNvPicPr>
          <p:nvPr/>
        </p:nvPicPr>
        <p:blipFill>
          <a:blip r:embed="rId1"/>
          <a:stretch>
            <a:fillRect/>
          </a:stretch>
        </p:blipFill>
        <p:spPr>
          <a:xfrm>
            <a:off x="432435" y="323850"/>
            <a:ext cx="11120755" cy="621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Course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316355"/>
            <a:ext cx="10972800" cy="4349750"/>
          </a:xfrm>
        </p:spPr>
        <p:txBody>
          <a:bodyPr/>
          <a:p>
            <a:pPr>
              <a:buFont typeface="Wingdings" panose="05000000000000000000" charset="0"/>
              <a:buChar char="v"/>
            </a:pPr>
            <a:r>
              <a:rPr lang="en-US" sz="2000"/>
              <a:t>Endpoint Validation: Ensuring that all courserelated endpoints (e.g., course creation, retrieval, deletion) accurately process requests with comprehensive validation of course data (e.g., title, courseCode, description).</a:t>
            </a:r>
            <a:endParaRPr lang="en-US" sz="2000"/>
          </a:p>
          <a:p>
            <a:pPr>
              <a:buFont typeface="Wingdings" panose="05000000000000000000" charset="0"/>
              <a:buChar char="v"/>
            </a:pPr>
            <a:endParaRPr lang="en-US" sz="2000"/>
          </a:p>
          <a:p>
            <a:pPr>
              <a:buFont typeface="Wingdings" panose="05000000000000000000" charset="0"/>
              <a:buChar char="v"/>
            </a:pPr>
            <a:r>
              <a:rPr lang="en-US" sz="2000"/>
              <a:t>Response Verification: Confirming that each endpoint returns appropriate HTTP status codes, such as 200 OK for successful operations and 400/404 for validation or not found errors.</a:t>
            </a:r>
            <a:endParaRPr lang="en-US" sz="2000"/>
          </a:p>
          <a:p>
            <a:pPr>
              <a:buFont typeface="Wingdings" panose="05000000000000000000" charset="0"/>
              <a:buChar char="v"/>
            </a:pPr>
            <a:endParaRPr lang="en-US" sz="2000"/>
          </a:p>
          <a:p>
            <a:pPr>
              <a:buFont typeface="Wingdings" panose="05000000000000000000" charset="0"/>
              <a:buChar char="v"/>
            </a:pPr>
            <a:r>
              <a:rPr lang="en-US" sz="2000"/>
              <a:t>Error Handling: Testing to ensure that accurate error messages and responses are provided for invalid or incomplete course data, improving the service's reliability.</a:t>
            </a:r>
            <a:endParaRPr lang="en-US" sz="2000"/>
          </a:p>
          <a:p>
            <a:pPr>
              <a:buFont typeface="Wingdings" panose="05000000000000000000" charset="0"/>
              <a:buChar char="v"/>
            </a:pPr>
            <a:endParaRPr lang="en-US" sz="2000"/>
          </a:p>
          <a:p>
            <a:pPr>
              <a:buFont typeface="Wingdings" panose="05000000000000000000" charset="0"/>
              <a:buChar char="v"/>
            </a:pPr>
            <a:r>
              <a:rPr lang="en-US" sz="2000"/>
              <a:t>Data Integrity: Validating that course data is consistently processed and stored correctly across the service.</a:t>
            </a:r>
            <a:endParaRPr 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urse"/>
          <p:cNvPicPr>
            <a:picLocks noChangeAspect="1"/>
          </p:cNvPicPr>
          <p:nvPr/>
        </p:nvPicPr>
        <p:blipFill>
          <a:blip r:embed="rId1"/>
          <a:stretch>
            <a:fillRect/>
          </a:stretch>
        </p:blipFill>
        <p:spPr>
          <a:xfrm>
            <a:off x="579755" y="342265"/>
            <a:ext cx="10771505" cy="6204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ete-course-by-id"/>
          <p:cNvPicPr>
            <a:picLocks noChangeAspect="1"/>
          </p:cNvPicPr>
          <p:nvPr/>
        </p:nvPicPr>
        <p:blipFill>
          <a:blip r:embed="rId1"/>
          <a:stretch>
            <a:fillRect/>
          </a:stretch>
        </p:blipFill>
        <p:spPr>
          <a:xfrm>
            <a:off x="426720" y="351790"/>
            <a:ext cx="11167110" cy="60979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Instance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Verifying that all instancerelated endpoints (e.g., instance creation, retrieval</a:t>
            </a:r>
            <a:r>
              <a:rPr lang="en-IN" altLang="en-US" sz="2000">
                <a:latin typeface="Sitka Small" charset="0"/>
                <a:cs typeface="Sitka Small" charset="0"/>
              </a:rPr>
              <a:t>,deletion</a:t>
            </a:r>
            <a:r>
              <a:rPr lang="en-US" sz="2000">
                <a:latin typeface="Sitka Small" charset="0"/>
                <a:cs typeface="Sitka Small" charset="0"/>
              </a:rPr>
              <a:t>) accurately process requests with validation of instance data (e.g., year, semester, courseId).</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Ensuring correct HTTP status codes are returned,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Confirming that proper error messages are provided for invalid or missing instance data, enhancing the service's robustness.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Data Consistency: Ensuring that instance data is processed and maintained consistently across the 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nce"/>
          <p:cNvPicPr>
            <a:picLocks noChangeAspect="1"/>
          </p:cNvPicPr>
          <p:nvPr/>
        </p:nvPicPr>
        <p:blipFill>
          <a:blip r:embed="rId1"/>
          <a:stretch>
            <a:fillRect/>
          </a:stretch>
        </p:blipFill>
        <p:spPr>
          <a:xfrm>
            <a:off x="459105" y="440055"/>
            <a:ext cx="11252200" cy="6015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instance-by-year-semester"/>
          <p:cNvPicPr>
            <a:picLocks noChangeAspect="1"/>
          </p:cNvPicPr>
          <p:nvPr/>
        </p:nvPicPr>
        <p:blipFill>
          <a:blip r:embed="rId1"/>
          <a:stretch>
            <a:fillRect/>
          </a:stretch>
        </p:blipFill>
        <p:spPr>
          <a:xfrm>
            <a:off x="668655" y="345440"/>
            <a:ext cx="11146790" cy="61334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te-instance-year-sem-courseid"/>
          <p:cNvPicPr>
            <a:picLocks noChangeAspect="1"/>
          </p:cNvPicPr>
          <p:nvPr/>
        </p:nvPicPr>
        <p:blipFill>
          <a:blip r:embed="rId1"/>
          <a:stretch>
            <a:fillRect/>
          </a:stretch>
        </p:blipFill>
        <p:spPr>
          <a:xfrm>
            <a:off x="644525" y="393065"/>
            <a:ext cx="10866120" cy="60337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Config </a:t>
            </a:r>
            <a:r>
              <a:rPr lang="en-US">
                <a:solidFill>
                  <a:srgbClr val="D32BB5"/>
                </a:solidFill>
                <a:latin typeface="Sitka Small" charset="0"/>
                <a:cs typeface="Sitka Small" charset="0"/>
                <a:sym typeface="+mn-ea"/>
              </a:rPr>
              <a:t>Server Overview</a:t>
            </a:r>
            <a:endParaRPr lang="en-US"/>
          </a:p>
        </p:txBody>
      </p:sp>
      <p:sp>
        <p:nvSpPr>
          <p:cNvPr id="5" name="Content Placeholder 4"/>
          <p:cNvSpPr/>
          <p:nvPr>
            <p:ph idx="1"/>
          </p:nvPr>
        </p:nvSpPr>
        <p:spPr>
          <a:xfrm>
            <a:off x="609600" y="952500"/>
            <a:ext cx="10972800" cy="5814695"/>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Centralized Configuration: Manages and serves configuration properties for microservices from a central location, ensuring consistent configuration across multiple instances.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Versioned Configuration: Supports versioned configuration management using Git or other version control systems, allowing for easy rollback and tracking of changes.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EnvironmentSpecific Profiles: Provides support for environmentspecific configuration profiles, enabling different configurations for development, staging, and production environments.</a:t>
            </a:r>
            <a:endParaRPr sz="1800">
              <a:latin typeface="Sitka Small" charset="0"/>
              <a:cs typeface="Sitka Small" charset="0"/>
            </a:endParaRPr>
          </a:p>
          <a:p>
            <a:pPr>
              <a:buFont typeface="Wingdings" panose="05000000000000000000" charset="0"/>
              <a:buChar char="v"/>
            </a:pPr>
            <a:endParaRPr sz="1800">
              <a:latin typeface="Sitka Small" charset="0"/>
              <a:cs typeface="Sitka Small" charset="0"/>
            </a:endParaRPr>
          </a:p>
          <a:p>
            <a:pPr>
              <a:buFont typeface="Wingdings" panose="05000000000000000000" charset="0"/>
              <a:buChar char="v"/>
            </a:pPr>
            <a:r>
              <a:rPr sz="1800">
                <a:latin typeface="Sitka Small" charset="0"/>
                <a:cs typeface="Sitka Small" charset="0"/>
              </a:rPr>
              <a:t> Dynamic Refresh: Enables dynamic updates to configuration without restarting services, utilizing Spring Cloud Bus (`/busrefresh`) for automatic refreshes.</a:t>
            </a:r>
            <a:endParaRPr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Client Integration: Works seamlessly with Spring Boot applications, allowing clients to retrieve configuration properties at startup or through REST endpoints.</a:t>
            </a:r>
            <a:endParaRPr lang="en-US" sz="1800">
              <a:latin typeface="Sitka Small" charset="0"/>
              <a:cs typeface="Sitka Smal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ting-dynamic-properties"/>
          <p:cNvPicPr>
            <a:picLocks noChangeAspect="1"/>
          </p:cNvPicPr>
          <p:nvPr/>
        </p:nvPicPr>
        <p:blipFill>
          <a:blip r:embed="rId1"/>
          <a:stretch>
            <a:fillRect/>
          </a:stretch>
        </p:blipFill>
        <p:spPr>
          <a:xfrm>
            <a:off x="290830" y="271780"/>
            <a:ext cx="11285220" cy="6314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controller(1)(1)"/>
          <p:cNvPicPr>
            <a:picLocks noChangeAspect="1"/>
          </p:cNvPicPr>
          <p:nvPr/>
        </p:nvPicPr>
        <p:blipFill>
          <a:blip r:embed="rId1"/>
          <a:stretch>
            <a:fillRect/>
          </a:stretch>
        </p:blipFill>
        <p:spPr>
          <a:xfrm>
            <a:off x="507365" y="120015"/>
            <a:ext cx="10488295" cy="6617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ynamic-props"/>
          <p:cNvPicPr>
            <a:picLocks noChangeAspect="1"/>
          </p:cNvPicPr>
          <p:nvPr/>
        </p:nvPicPr>
        <p:blipFill>
          <a:blip r:embed="rId1"/>
          <a:stretch>
            <a:fillRect/>
          </a:stretch>
        </p:blipFill>
        <p:spPr>
          <a:xfrm>
            <a:off x="168275" y="241300"/>
            <a:ext cx="11710035" cy="62693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prod"/>
          <p:cNvPicPr>
            <a:picLocks noChangeAspect="1"/>
          </p:cNvPicPr>
          <p:nvPr/>
        </p:nvPicPr>
        <p:blipFill>
          <a:blip r:embed="rId1"/>
          <a:stretch>
            <a:fillRect/>
          </a:stretch>
        </p:blipFill>
        <p:spPr>
          <a:xfrm>
            <a:off x="284480" y="250190"/>
            <a:ext cx="11159490" cy="63169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prod"/>
          <p:cNvPicPr>
            <a:picLocks noChangeAspect="1"/>
          </p:cNvPicPr>
          <p:nvPr/>
        </p:nvPicPr>
        <p:blipFill>
          <a:blip r:embed="rId1"/>
          <a:stretch>
            <a:fillRect/>
          </a:stretch>
        </p:blipFill>
        <p:spPr>
          <a:xfrm>
            <a:off x="433070" y="374650"/>
            <a:ext cx="11150600" cy="6108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
          <p:cNvPicPr>
            <a:picLocks noChangeAspect="1"/>
          </p:cNvPicPr>
          <p:nvPr/>
        </p:nvPicPr>
        <p:blipFill>
          <a:blip r:embed="rId1"/>
          <a:stretch>
            <a:fillRect/>
          </a:stretch>
        </p:blipFill>
        <p:spPr>
          <a:xfrm>
            <a:off x="430530" y="361950"/>
            <a:ext cx="10996930" cy="6181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usrefresh"/>
          <p:cNvPicPr>
            <a:picLocks noChangeAspect="1"/>
          </p:cNvPicPr>
          <p:nvPr/>
        </p:nvPicPr>
        <p:blipFill>
          <a:blip r:embed="rId1"/>
          <a:stretch>
            <a:fillRect/>
          </a:stretch>
        </p:blipFill>
        <p:spPr>
          <a:xfrm>
            <a:off x="358140" y="2389505"/>
            <a:ext cx="11399520" cy="1216025"/>
          </a:xfrm>
          <a:prstGeom prst="rect">
            <a:avLst/>
          </a:prstGeom>
        </p:spPr>
      </p:pic>
      <p:sp>
        <p:nvSpPr>
          <p:cNvPr id="2" name="Text Box 1"/>
          <p:cNvSpPr txBox="1"/>
          <p:nvPr/>
        </p:nvSpPr>
        <p:spPr>
          <a:xfrm>
            <a:off x="2176145" y="761365"/>
            <a:ext cx="8922385" cy="521970"/>
          </a:xfrm>
          <a:prstGeom prst="rect">
            <a:avLst/>
          </a:prstGeom>
          <a:noFill/>
        </p:spPr>
        <p:txBody>
          <a:bodyPr wrap="square" rtlCol="0">
            <a:spAutoFit/>
          </a:bodyPr>
          <a:p>
            <a:r>
              <a:rPr lang="en-IN" altLang="en-US" sz="2800">
                <a:solidFill>
                  <a:srgbClr val="D32BB5"/>
                </a:solidFill>
              </a:rPr>
              <a:t>POST </a:t>
            </a:r>
            <a:r>
              <a:rPr lang="en-US" sz="2800">
                <a:solidFill>
                  <a:srgbClr val="D32BB5"/>
                </a:solidFill>
              </a:rPr>
              <a:t>http://localhost:8888/actuator/busrefresh</a:t>
            </a:r>
            <a:endParaRPr lang="en-US" sz="2800">
              <a:solidFill>
                <a:srgbClr val="D32BB5"/>
              </a:solidFill>
            </a:endParaRPr>
          </a:p>
        </p:txBody>
      </p:sp>
      <p:sp>
        <p:nvSpPr>
          <p:cNvPr id="3" name="Text Box 2"/>
          <p:cNvSpPr txBox="1"/>
          <p:nvPr/>
        </p:nvSpPr>
        <p:spPr>
          <a:xfrm>
            <a:off x="2146300" y="4590415"/>
            <a:ext cx="9028430" cy="460375"/>
          </a:xfrm>
          <a:prstGeom prst="rect">
            <a:avLst/>
          </a:prstGeom>
          <a:noFill/>
        </p:spPr>
        <p:txBody>
          <a:bodyPr wrap="square" rtlCol="0">
            <a:spAutoFit/>
          </a:bodyPr>
          <a:p>
            <a:r>
              <a:rPr lang="en-IN" altLang="en-US" sz="2400">
                <a:solidFill>
                  <a:srgbClr val="D32BB5"/>
                </a:solidFill>
                <a:latin typeface="Sitka Small" charset="0"/>
                <a:cs typeface="Sitka Small" charset="0"/>
              </a:rPr>
              <a:t>  </a:t>
            </a:r>
            <a:r>
              <a:rPr lang="en-US" sz="2400">
                <a:solidFill>
                  <a:srgbClr val="D32BB5"/>
                </a:solidFill>
                <a:latin typeface="Sitka Small" charset="0"/>
                <a:cs typeface="Sitka Small" charset="0"/>
              </a:rPr>
              <a:t>Spring Cloud Bus with Kafka as Message Broker</a:t>
            </a:r>
            <a:endParaRPr lang="en-US" sz="2400">
              <a:solidFill>
                <a:srgbClr val="D32BB5"/>
              </a:solidFill>
              <a:latin typeface="Sitka Small" charset="0"/>
              <a:cs typeface="Sitka Small" charset="0"/>
            </a:endParaRPr>
          </a:p>
        </p:txBody>
      </p:sp>
      <p:sp>
        <p:nvSpPr>
          <p:cNvPr id="5" name="Text Box 4"/>
          <p:cNvSpPr txBox="1"/>
          <p:nvPr/>
        </p:nvSpPr>
        <p:spPr>
          <a:xfrm>
            <a:off x="433070" y="3770630"/>
            <a:ext cx="3914140" cy="398780"/>
          </a:xfrm>
          <a:prstGeom prst="rect">
            <a:avLst/>
          </a:prstGeom>
          <a:noFill/>
        </p:spPr>
        <p:txBody>
          <a:bodyPr wrap="square" rtlCol="0">
            <a:spAutoFit/>
          </a:bodyPr>
          <a:p>
            <a:r>
              <a:rPr lang="en-IN" altLang="en-US" sz="2000">
                <a:solidFill>
                  <a:srgbClr val="D32BB5"/>
                </a:solidFill>
              </a:rPr>
              <a:t>traceId              spanId</a:t>
            </a:r>
            <a:endParaRPr lang="en-IN" altLang="en-US" sz="2000">
              <a:solidFill>
                <a:srgbClr val="D32BB5"/>
              </a:solidFill>
            </a:endParaRPr>
          </a:p>
        </p:txBody>
      </p:sp>
      <p:cxnSp>
        <p:nvCxnSpPr>
          <p:cNvPr id="6" name="Straight Arrow Connector 5"/>
          <p:cNvCxnSpPr/>
          <p:nvPr/>
        </p:nvCxnSpPr>
        <p:spPr>
          <a:xfrm flipV="1">
            <a:off x="837565" y="3452495"/>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2612390" y="3455670"/>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500">
                <a:solidFill>
                  <a:srgbClr val="D32BB5"/>
                </a:solidFill>
                <a:latin typeface="Sitka Small" charset="0"/>
                <a:cs typeface="Sitka Small" charset="0"/>
              </a:rPr>
              <a:t>	</a:t>
            </a:r>
            <a:r>
              <a:rPr lang="en-US" sz="3500">
                <a:solidFill>
                  <a:srgbClr val="D32BB5"/>
                </a:solidFill>
                <a:latin typeface="Sitka Small" charset="0"/>
                <a:cs typeface="Sitka Small" charset="0"/>
              </a:rPr>
              <a:t>Security Testing with Spring Security and JWT</a:t>
            </a:r>
            <a:endParaRPr lang="en-US" sz="3500">
              <a:solidFill>
                <a:srgbClr val="D32BB5"/>
              </a:solidFill>
              <a:latin typeface="Sitka Small" charset="0"/>
              <a:cs typeface="Sitka Small" charset="0"/>
            </a:endParaRPr>
          </a:p>
        </p:txBody>
      </p:sp>
      <p:sp>
        <p:nvSpPr>
          <p:cNvPr id="5" name="Content Placeholder 4"/>
          <p:cNvSpPr/>
          <p:nvPr>
            <p:ph idx="1"/>
          </p:nvPr>
        </p:nvSpPr>
        <p:spPr>
          <a:xfrm>
            <a:off x="609600" y="1021715"/>
            <a:ext cx="10972800" cy="4953000"/>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Token Creation: Securely generate tokens using strong algorithms and include necessary claims, ensuring they are both reliable and confidential.</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Revoking Tokens: Manage token invalidation and expiration effectively to handle compromised or outdated tokens, and ensure correct status codes (e.g., 401 Unauthorized) are returned when necessary.</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Authentication: Validate tokens rigorously to confirm authenticity and integrity, and handle status codes like 401 Unauthorized for failed authentications.</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Authorization and RoleBased Access Control: Implement rolebased access by restricting access based on user roles, returning a 403 Forbidden status if an endpoint is accessed by unauthorized roles. Ensure that endpoints meant for admins are protected from nonadmin users, with the ability to handle refresh tokens if applicable.</a:t>
            </a:r>
            <a:endParaRPr lang="en-US" sz="1800">
              <a:latin typeface="Sitka Small" charset="0"/>
              <a:cs typeface="Sitka Smal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8965" y="1152525"/>
            <a:ext cx="10003790" cy="49752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wrong-jwt-token"/>
          <p:cNvPicPr>
            <a:picLocks noChangeAspect="1"/>
          </p:cNvPicPr>
          <p:nvPr/>
        </p:nvPicPr>
        <p:blipFill>
          <a:blip r:embed="rId1"/>
          <a:stretch>
            <a:fillRect/>
          </a:stretch>
        </p:blipFill>
        <p:spPr>
          <a:xfrm>
            <a:off x="753110" y="523240"/>
            <a:ext cx="10492740" cy="5843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oken-not-found-invalid-token-or-when-using-revoekd-token"/>
          <p:cNvPicPr>
            <a:picLocks noChangeAspect="1"/>
          </p:cNvPicPr>
          <p:nvPr/>
        </p:nvPicPr>
        <p:blipFill>
          <a:blip r:embed="rId1"/>
          <a:stretch>
            <a:fillRect/>
          </a:stretch>
        </p:blipFill>
        <p:spPr>
          <a:xfrm>
            <a:off x="792480" y="476250"/>
            <a:ext cx="10607040" cy="60115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ORBIDDEN"/>
          <p:cNvPicPr>
            <a:picLocks noChangeAspect="1"/>
          </p:cNvPicPr>
          <p:nvPr/>
        </p:nvPicPr>
        <p:blipFill>
          <a:blip r:embed="rId1"/>
          <a:stretch>
            <a:fillRect/>
          </a:stretch>
        </p:blipFill>
        <p:spPr>
          <a:xfrm>
            <a:off x="418465" y="502285"/>
            <a:ext cx="10982960" cy="5996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user-service-controller(1)(1)"/>
          <p:cNvPicPr>
            <a:picLocks noChangeAspect="1"/>
          </p:cNvPicPr>
          <p:nvPr/>
        </p:nvPicPr>
        <p:blipFill>
          <a:blip r:embed="rId1"/>
          <a:stretch>
            <a:fillRect/>
          </a:stretch>
        </p:blipFill>
        <p:spPr>
          <a:xfrm>
            <a:off x="762000" y="120015"/>
            <a:ext cx="10447020" cy="66179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ORIZATION-HEADER-MISSING"/>
          <p:cNvPicPr>
            <a:picLocks noChangeAspect="1"/>
          </p:cNvPicPr>
          <p:nvPr/>
        </p:nvPicPr>
        <p:blipFill>
          <a:blip r:embed="rId1"/>
          <a:stretch>
            <a:fillRect/>
          </a:stretch>
        </p:blipFill>
        <p:spPr>
          <a:xfrm>
            <a:off x="398780" y="445135"/>
            <a:ext cx="10906760" cy="59759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UCCESS"/>
          <p:cNvPicPr>
            <a:picLocks noChangeAspect="1"/>
          </p:cNvPicPr>
          <p:nvPr/>
        </p:nvPicPr>
        <p:blipFill>
          <a:blip r:embed="rId1"/>
          <a:stretch>
            <a:fillRect/>
          </a:stretch>
        </p:blipFill>
        <p:spPr>
          <a:xfrm>
            <a:off x="471805" y="441325"/>
            <a:ext cx="10999470" cy="60490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End</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to</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End Request Tracking with Zipkin</a:t>
            </a:r>
            <a:endParaRPr lang="en-US">
              <a:solidFill>
                <a:srgbClr val="D32BB5"/>
              </a:solidFill>
              <a:latin typeface="Sitka Small" charset="0"/>
              <a:cs typeface="Sitka Small" charset="0"/>
            </a:endParaRPr>
          </a:p>
        </p:txBody>
      </p:sp>
      <p:sp>
        <p:nvSpPr>
          <p:cNvPr id="5" name="Content Placeholder 4"/>
          <p:cNvSpPr/>
          <p:nvPr>
            <p:ph idx="1"/>
          </p:nvPr>
        </p:nvSpPr>
        <p:spPr>
          <a:xfrm>
            <a:off x="609600" y="1021715"/>
            <a:ext cx="10972800" cy="5585460"/>
          </a:xfrm>
        </p:spPr>
        <p:txBody>
          <a:bodyPr/>
          <a:p>
            <a:pPr>
              <a:buFont typeface="Wingdings" panose="05000000000000000000" charset="0"/>
              <a:buChar char="v"/>
            </a:pPr>
            <a:endParaRPr lang="en-US" sz="2000"/>
          </a:p>
          <a:p>
            <a:pPr>
              <a:buFont typeface="Wingdings" panose="05000000000000000000" charset="0"/>
              <a:buChar char="v"/>
            </a:pPr>
            <a:r>
              <a:rPr lang="en-US" sz="2000"/>
              <a:t> End</a:t>
            </a:r>
            <a:r>
              <a:rPr lang="en-IN" altLang="en-US" sz="2000"/>
              <a:t>-</a:t>
            </a:r>
            <a:r>
              <a:rPr lang="en-US" sz="2000"/>
              <a:t>to</a:t>
            </a:r>
            <a:r>
              <a:rPr lang="en-IN" altLang="en-US" sz="2000"/>
              <a:t>-</a:t>
            </a:r>
            <a:r>
              <a:rPr lang="en-US" sz="2000"/>
              <a:t>End Visibility: Zipkin provides comprehensive tracing of requests across multiple services, offering full visibility into the entire request lifecycle from initiation to completion.</a:t>
            </a:r>
            <a:endParaRPr lang="en-US" sz="2000"/>
          </a:p>
          <a:p>
            <a:pPr>
              <a:buFont typeface="Wingdings" panose="05000000000000000000" charset="0"/>
              <a:buChar char="v"/>
            </a:pPr>
            <a:endParaRPr lang="en-US" sz="2000"/>
          </a:p>
          <a:p>
            <a:pPr>
              <a:buFont typeface="Wingdings" panose="05000000000000000000" charset="0"/>
              <a:buChar char="v"/>
            </a:pPr>
            <a:r>
              <a:rPr lang="en-US" sz="2000"/>
              <a:t> Trace Correlation: Automatically correlates requests across microservices by linking trace IDs, allowing for seamless tracking of transactions across distributed systems.</a:t>
            </a:r>
            <a:endParaRPr lang="en-US" sz="2000"/>
          </a:p>
          <a:p>
            <a:pPr>
              <a:buFont typeface="Wingdings" panose="05000000000000000000" charset="0"/>
              <a:buChar char="v"/>
            </a:pPr>
            <a:endParaRPr lang="en-US" sz="2000"/>
          </a:p>
          <a:p>
            <a:pPr>
              <a:buFont typeface="Wingdings" panose="05000000000000000000" charset="0"/>
              <a:buChar char="v"/>
            </a:pPr>
            <a:r>
              <a:rPr lang="en-US" sz="2000"/>
              <a:t> Latency Analysis: Identifies performance bottlenecks and latency issues by visualizing the time taken at each service and pinpointing delays in the request flow.</a:t>
            </a:r>
            <a:endParaRPr lang="en-US" sz="2000"/>
          </a:p>
          <a:p>
            <a:pPr>
              <a:buFont typeface="Wingdings" panose="05000000000000000000" charset="0"/>
              <a:buChar char="v"/>
            </a:pPr>
            <a:endParaRPr lang="en-US" sz="2000"/>
          </a:p>
          <a:p>
            <a:pPr>
              <a:buFont typeface="Wingdings" panose="05000000000000000000" charset="0"/>
              <a:buChar char="v"/>
            </a:pPr>
            <a:r>
              <a:rPr lang="en-US" sz="2000"/>
              <a:t> Detailed Insights: Offers detailed insights into service interactions, including timestamps and latency, enabling indepth analysis of service performance and troubleshooting.</a:t>
            </a:r>
            <a:endParaRPr lang="en-US" sz="2000"/>
          </a:p>
          <a:p>
            <a:pPr>
              <a:buFont typeface="Wingdings" panose="05000000000000000000" charset="0"/>
              <a:buChar char="v"/>
            </a:pPr>
            <a:endParaRPr lang="en-US" sz="2000"/>
          </a:p>
          <a:p>
            <a:pPr>
              <a:buFont typeface="Wingdings" panose="05000000000000000000" charset="0"/>
              <a:buChar char="v"/>
            </a:pPr>
            <a:r>
              <a:rPr lang="en-US" sz="2000"/>
              <a:t> Visual Trace Maps: Provides visual maps of trace data, making it easier to understand the flow of requests and interactions between microservices through intuitive graphical representations.</a:t>
            </a:r>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ervices-mesh"/>
          <p:cNvPicPr>
            <a:picLocks noChangeAspect="1"/>
          </p:cNvPicPr>
          <p:nvPr/>
        </p:nvPicPr>
        <p:blipFill>
          <a:blip r:embed="rId1"/>
          <a:stretch>
            <a:fillRect/>
          </a:stretch>
        </p:blipFill>
        <p:spPr>
          <a:xfrm>
            <a:off x="61595" y="309245"/>
            <a:ext cx="12008485" cy="6130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pring-cloud-gateway"/>
          <p:cNvPicPr>
            <a:picLocks noChangeAspect="1"/>
          </p:cNvPicPr>
          <p:nvPr/>
        </p:nvPicPr>
        <p:blipFill>
          <a:blip r:embed="rId1"/>
          <a:stretch>
            <a:fillRect/>
          </a:stretch>
        </p:blipFill>
        <p:spPr>
          <a:xfrm>
            <a:off x="113030" y="393700"/>
            <a:ext cx="11874500" cy="60699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tracing-table"/>
          <p:cNvPicPr>
            <a:picLocks noChangeAspect="1"/>
          </p:cNvPicPr>
          <p:nvPr/>
        </p:nvPicPr>
        <p:blipFill>
          <a:blip r:embed="rId1"/>
          <a:stretch>
            <a:fillRect/>
          </a:stretch>
        </p:blipFill>
        <p:spPr>
          <a:xfrm>
            <a:off x="158115" y="393700"/>
            <a:ext cx="11873865" cy="60699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graph"/>
          <p:cNvPicPr>
            <a:picLocks noChangeAspect="1"/>
          </p:cNvPicPr>
          <p:nvPr/>
        </p:nvPicPr>
        <p:blipFill>
          <a:blip r:embed="rId1"/>
          <a:stretch>
            <a:fillRect/>
          </a:stretch>
        </p:blipFill>
        <p:spPr>
          <a:xfrm>
            <a:off x="257810" y="374650"/>
            <a:ext cx="11719560" cy="6108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Optimizing Performance with Redis as a Cache</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773430"/>
            <a:ext cx="10972800" cy="5787390"/>
          </a:xfrm>
        </p:spPr>
        <p:txBody>
          <a:bodyPr/>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HighSpeed Data Retrieval: Redis significantly reduces data access times by storing frequently accessed data in memory, enabling faster response times for applications.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Scalability and Flexibility: Redis supports horizontal scaling, allowing seamless cache scaling as application demand grows, ensuring consistent performance.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Persistent Caching: Redis offers options for data persistence, ensuring cached data can survive restarts and power failures.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Advanced Data Structures: Redis supports various data types, such as strings, lists, sets, and hashes, making it versatile for different caching strategies.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Cache Expiration and Eviction: Redis provides finegrained control over cache expiration policies, allowing for automatic eviction of stale data and efficient memory management.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d-redis-caching"/>
          <p:cNvPicPr>
            <a:picLocks noChangeAspect="1"/>
          </p:cNvPicPr>
          <p:nvPr/>
        </p:nvPicPr>
        <p:blipFill>
          <a:blip r:embed="rId1"/>
          <a:stretch>
            <a:fillRect/>
          </a:stretch>
        </p:blipFill>
        <p:spPr>
          <a:xfrm>
            <a:off x="920750" y="524510"/>
            <a:ext cx="10050145" cy="5748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rPr>
              <a:t>                </a:t>
            </a:r>
            <a:r>
              <a:rPr lang="en-US" sz="3200">
                <a:solidFill>
                  <a:srgbClr val="D32BB5"/>
                </a:solidFill>
              </a:rPr>
              <a:t>Enhancing Reliability with Resilience4</a:t>
            </a:r>
            <a:r>
              <a:rPr lang="en-IN" altLang="en-US" sz="3200">
                <a:solidFill>
                  <a:srgbClr val="D32BB5"/>
                </a:solidFill>
              </a:rPr>
              <a:t>j</a:t>
            </a:r>
            <a:endParaRPr lang="en-IN" altLang="en-US" sz="3200">
              <a:solidFill>
                <a:srgbClr val="D32BB5"/>
              </a:solidFill>
            </a:endParaRPr>
          </a:p>
        </p:txBody>
      </p:sp>
      <p:sp>
        <p:nvSpPr>
          <p:cNvPr id="5" name="Content Placeholder 4"/>
          <p:cNvSpPr/>
          <p:nvPr>
            <p:ph idx="1"/>
          </p:nvPr>
        </p:nvSpPr>
        <p:spPr>
          <a:xfrm>
            <a:off x="609600" y="562610"/>
            <a:ext cx="10972800" cy="6162675"/>
          </a:xfrm>
        </p:spPr>
        <p:txBody>
          <a:bodyPr/>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Fault Tolerance: Resilience4j Circuit Breaker protects your system from cascading failures by monitoring and controlling the interaction between distributed services, automatically stopping calls to failing services.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Dynamic Configuration: Provides flexible configuration options, allowing the adjustment of thresholds for failures, timeouts, and automatic retries based on realtime performance metrics.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Recovery and Stability: Automatically transitions from an "Open" state (blocking calls) to a "HalfOpen" state (testing if the service has recovered) before fully closing the circuit, ensuring service stability and smooth recovery.</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Customizable Response Handling: Allows developers to define fallback methods and error handling strategies, enabling graceful degradation of service in the event of a failure.</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Rate Limiting and Bulkheading: Alongside circuit breaking, Resilience4j offers rate limiting and bulkhead patterns to manage load and prevent resource exhaustion, enhancing overall system resilience.</a:t>
            </a:r>
            <a:endParaRPr lang="en-US" sz="1900">
              <a:latin typeface="Sitka Small" charset="0"/>
              <a:cs typeface="Sitka Smal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ourse-service-controller(1)(1)"/>
          <p:cNvPicPr>
            <a:picLocks noChangeAspect="1"/>
          </p:cNvPicPr>
          <p:nvPr/>
        </p:nvPicPr>
        <p:blipFill>
          <a:blip r:embed="rId1"/>
          <a:stretch>
            <a:fillRect/>
          </a:stretch>
        </p:blipFill>
        <p:spPr>
          <a:xfrm>
            <a:off x="603250" y="110490"/>
            <a:ext cx="10662920" cy="66173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9600" y="1174750"/>
            <a:ext cx="9514840" cy="495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service-unavailable"/>
          <p:cNvPicPr>
            <a:picLocks noChangeAspect="1"/>
          </p:cNvPicPr>
          <p:nvPr/>
        </p:nvPicPr>
        <p:blipFill>
          <a:blip r:embed="rId1"/>
          <a:stretch>
            <a:fillRect/>
          </a:stretch>
        </p:blipFill>
        <p:spPr>
          <a:xfrm>
            <a:off x="578485" y="371475"/>
            <a:ext cx="10907395" cy="59702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unavailable"/>
          <p:cNvPicPr>
            <a:picLocks noChangeAspect="1"/>
          </p:cNvPicPr>
          <p:nvPr/>
        </p:nvPicPr>
        <p:blipFill>
          <a:blip r:embed="rId1"/>
          <a:stretch>
            <a:fillRect/>
          </a:stretch>
        </p:blipFill>
        <p:spPr>
          <a:xfrm>
            <a:off x="758190" y="471170"/>
            <a:ext cx="10675620" cy="59258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not-available"/>
          <p:cNvPicPr>
            <a:picLocks noChangeAspect="1"/>
          </p:cNvPicPr>
          <p:nvPr/>
        </p:nvPicPr>
        <p:blipFill>
          <a:blip r:embed="rId1"/>
          <a:stretch>
            <a:fillRect/>
          </a:stretch>
        </p:blipFill>
        <p:spPr>
          <a:xfrm>
            <a:off x="527050" y="655955"/>
            <a:ext cx="10798810" cy="57480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not-available"/>
          <p:cNvPicPr>
            <a:picLocks noChangeAspect="1"/>
          </p:cNvPicPr>
          <p:nvPr/>
        </p:nvPicPr>
        <p:blipFill>
          <a:blip r:embed="rId1"/>
          <a:stretch>
            <a:fillRect/>
          </a:stretch>
        </p:blipFill>
        <p:spPr>
          <a:xfrm>
            <a:off x="558165" y="452120"/>
            <a:ext cx="10797540" cy="60077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ReactJS Frontend for Course Management System</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r>
              <a:rPr lang="en-US" sz="2000">
                <a:latin typeface="Sitka Small" charset="0"/>
                <a:cs typeface="Sitka Small" charset="0"/>
              </a:rPr>
              <a:t> Responsive Design: The interface is fully responsive, ensuring optimal usability across all device sizes, from desktops to mobile devices.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 SignUp and Login: Provides smooth and intuitive signup and login flows, allowing users to easily create accounts and access the platform.</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RoleBased Access Control: Implements rolebased access control, where the interface dynamically adjusts based on whether the user is an admin or a regular user, displaying the appropriate features and restrictions.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Seamless Integration with Spring Boot Microservices: The ReactJS frontend is tightly integrated with the Spring Boot microservices backend, ensuring consistent and reliable data management and interactions.</a:t>
            </a:r>
            <a:endParaRPr lang="en-US" sz="2000">
              <a:latin typeface="Sitka Small" charset="0"/>
              <a:cs typeface="Sitka Smal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in"/>
          <p:cNvPicPr>
            <a:picLocks noChangeAspect="1"/>
          </p:cNvPicPr>
          <p:nvPr/>
        </p:nvPicPr>
        <p:blipFill>
          <a:blip r:embed="rId1"/>
          <a:stretch>
            <a:fillRect/>
          </a:stretch>
        </p:blipFill>
        <p:spPr>
          <a:xfrm>
            <a:off x="395605" y="369570"/>
            <a:ext cx="11459210" cy="6118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gister"/>
          <p:cNvPicPr>
            <a:picLocks noChangeAspect="1"/>
          </p:cNvPicPr>
          <p:nvPr/>
        </p:nvPicPr>
        <p:blipFill>
          <a:blip r:embed="rId1"/>
          <a:stretch>
            <a:fillRect/>
          </a:stretch>
        </p:blipFill>
        <p:spPr>
          <a:xfrm>
            <a:off x="308610" y="366395"/>
            <a:ext cx="11574780" cy="6124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User Dashboard</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Course and Instance Viewing: Users have access to view a comprehensive list of available courses and their instances, providing them with detailed information.</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Restricted Actions: Users are limited to readonly access, meaning they cannot create, delete, or modify courses and instances, ensuring data integrity and security.</a:t>
            </a:r>
            <a:endParaRPr lang="en-US" sz="2000">
              <a:latin typeface="Sitka Small" charset="0"/>
              <a:cs typeface="Sitka Small" charset="0"/>
            </a:endParaRPr>
          </a:p>
          <a:p>
            <a:pPr marL="0" indent="0">
              <a:buFont typeface="Wingdings" panose="05000000000000000000" charset="0"/>
              <a:buNone/>
            </a:pPr>
            <a:r>
              <a:rPr lang="en-US" sz="2000">
                <a:latin typeface="Sitka Small" charset="0"/>
                <a:cs typeface="Sitka Small" charset="0"/>
              </a:rPr>
              <a:t>  </a:t>
            </a: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UserCentric Design: The interface is tailored to provide users with a clear and accessible overview of their enrolled courses, without exposing administrative functionalities.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Simplified Interaction: Focuses on delivering an intuitive and straightforward experience, where users can easily navigate through their courses without the complexity of administrative controls.</a:t>
            </a:r>
            <a:endParaRPr lang="en-US" sz="2000">
              <a:latin typeface="Sitka Small" charset="0"/>
              <a:cs typeface="Sitka Smal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dashboard"/>
          <p:cNvPicPr>
            <a:picLocks noChangeAspect="1"/>
          </p:cNvPicPr>
          <p:nvPr/>
        </p:nvPicPr>
        <p:blipFill>
          <a:blip r:embed="rId1"/>
          <a:stretch>
            <a:fillRect/>
          </a:stretch>
        </p:blipFill>
        <p:spPr>
          <a:xfrm>
            <a:off x="271145" y="358775"/>
            <a:ext cx="11546205" cy="6140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instance-controller(1)(1)"/>
          <p:cNvPicPr>
            <a:picLocks noChangeAspect="1"/>
          </p:cNvPicPr>
          <p:nvPr/>
        </p:nvPicPr>
        <p:blipFill>
          <a:blip r:embed="rId1"/>
          <a:stretch>
            <a:fillRect/>
          </a:stretch>
        </p:blipFill>
        <p:spPr>
          <a:xfrm>
            <a:off x="723265" y="110490"/>
            <a:ext cx="10475595" cy="66655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554990" y="368300"/>
            <a:ext cx="11218545" cy="6121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89585" y="339725"/>
            <a:ext cx="11304905" cy="61785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Common User and Admin Functionalities</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583940"/>
          </a:xfrm>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Profile Management: Both users and admins have access to edit their profiles, allowing them to update personal information like name, email, and contact details.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Password Update: Secure options are provided for changing passwords, ensuring that both user and admin accounts remain protected with uptodate credentials.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Logout Functionality: A seamless logout feature is available for both roles, ensuring they can safely exit their sessions and maintain account security.</a:t>
            </a:r>
            <a:endParaRPr lang="en-US" sz="2000">
              <a:latin typeface="Sitka Small" charset="0"/>
              <a:cs typeface="Sitka Smal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dit-profile"/>
          <p:cNvPicPr>
            <a:picLocks noChangeAspect="1"/>
          </p:cNvPicPr>
          <p:nvPr/>
        </p:nvPicPr>
        <p:blipFill>
          <a:blip r:embed="rId1"/>
          <a:stretch>
            <a:fillRect/>
          </a:stretch>
        </p:blipFill>
        <p:spPr>
          <a:xfrm>
            <a:off x="328295" y="374650"/>
            <a:ext cx="11497310" cy="61087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nge-passord"/>
          <p:cNvPicPr>
            <a:picLocks noChangeAspect="1"/>
          </p:cNvPicPr>
          <p:nvPr/>
        </p:nvPicPr>
        <p:blipFill>
          <a:blip r:embed="rId1"/>
          <a:stretch>
            <a:fillRect/>
          </a:stretch>
        </p:blipFill>
        <p:spPr>
          <a:xfrm>
            <a:off x="395605" y="457200"/>
            <a:ext cx="11468735" cy="6130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383540" y="339725"/>
            <a:ext cx="11276330" cy="61785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Admin Dashboard</a:t>
            </a:r>
            <a:endParaRPr lang="en-IN" altLang="en-US"/>
          </a:p>
        </p:txBody>
      </p:sp>
      <p:sp>
        <p:nvSpPr>
          <p:cNvPr id="3" name="Content Placeholder 2"/>
          <p:cNvSpPr>
            <a:spLocks noGrp="1"/>
          </p:cNvSpPr>
          <p:nvPr>
            <p:ph idx="1"/>
          </p:nvPr>
        </p:nvSpPr>
        <p:spPr/>
        <p:txBody>
          <a:bodyPr/>
          <a:p>
            <a:pPr>
              <a:buFont typeface="Wingdings" panose="05000000000000000000" charset="0"/>
              <a:buChar char="Ø"/>
            </a:pPr>
            <a:endParaRPr lang="en-US" sz="2000"/>
          </a:p>
          <a:p>
            <a:pPr>
              <a:buFont typeface="Wingdings" panose="05000000000000000000" charset="0"/>
              <a:buChar char="Ø"/>
            </a:pPr>
            <a:r>
              <a:rPr lang="en-US" sz="2000"/>
              <a:t> Full Management Access: Admins have complete control over course and instance management, including the ability to create, delete, and update courses and their instances.</a:t>
            </a:r>
            <a:endParaRPr lang="en-US" sz="2000"/>
          </a:p>
          <a:p>
            <a:pPr>
              <a:buFont typeface="Wingdings" panose="05000000000000000000" charset="0"/>
              <a:buChar char="Ø"/>
            </a:pPr>
            <a:endParaRPr lang="en-US" sz="2000"/>
          </a:p>
          <a:p>
            <a:pPr>
              <a:buFont typeface="Wingdings" panose="05000000000000000000" charset="0"/>
              <a:buChar char="Ø"/>
            </a:pPr>
            <a:r>
              <a:rPr lang="en-US" sz="2000"/>
              <a:t> Enhanced Functionality: The dashboard is equipped with tools and options for admins to efficiently manage and oversee all courserelated activities, ensuring smooth operation and organization.</a:t>
            </a:r>
            <a:endParaRPr lang="en-US" sz="2000"/>
          </a:p>
          <a:p>
            <a:pPr>
              <a:buFont typeface="Wingdings" panose="05000000000000000000" charset="0"/>
              <a:buChar char="Ø"/>
            </a:pPr>
            <a:endParaRPr lang="en-US" sz="2000"/>
          </a:p>
          <a:p>
            <a:pPr>
              <a:buFont typeface="Wingdings" panose="05000000000000000000" charset="0"/>
              <a:buChar char="Ø"/>
            </a:pPr>
            <a:r>
              <a:rPr lang="en-US" sz="2000"/>
              <a:t> RoleBased Permissions: Admins are granted exclusive permissions to modify course content, reflecting their elevated role within the system, while ensuring that only authorized users can make significant changes.</a:t>
            </a:r>
            <a:endParaRPr lang="en-US" sz="2000"/>
          </a:p>
          <a:p>
            <a:pPr>
              <a:buFont typeface="Wingdings" panose="05000000000000000000" charset="0"/>
              <a:buChar char="Ø"/>
            </a:pPr>
            <a:endParaRPr lang="en-US" sz="2000"/>
          </a:p>
          <a:p>
            <a:pPr>
              <a:buFont typeface="Wingdings" panose="05000000000000000000" charset="0"/>
              <a:buChar char="Ø"/>
            </a:pPr>
            <a:r>
              <a:rPr lang="en-US" sz="2000"/>
              <a:t> Advanced Controls: The interface offers comprehensive features for course and instance management, tailored to meet the needs of administrators, enabling detailed oversight and maintenance of the system’s educational resources.</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sh-board"/>
          <p:cNvPicPr>
            <a:picLocks noChangeAspect="1"/>
          </p:cNvPicPr>
          <p:nvPr/>
        </p:nvPicPr>
        <p:blipFill>
          <a:blip r:embed="rId1"/>
          <a:stretch>
            <a:fillRect/>
          </a:stretch>
        </p:blipFill>
        <p:spPr>
          <a:xfrm>
            <a:off x="318770" y="283210"/>
            <a:ext cx="11555730" cy="6181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ruse"/>
          <p:cNvPicPr>
            <a:picLocks noChangeAspect="1"/>
          </p:cNvPicPr>
          <p:nvPr/>
        </p:nvPicPr>
        <p:blipFill>
          <a:blip r:embed="rId1"/>
          <a:stretch>
            <a:fillRect/>
          </a:stretch>
        </p:blipFill>
        <p:spPr>
          <a:xfrm>
            <a:off x="307340" y="274320"/>
            <a:ext cx="11632565" cy="62553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368300" y="339725"/>
            <a:ext cx="11497310" cy="6178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Validation Highlights</a:t>
            </a:r>
            <a:endParaRPr lang="en-US">
              <a:solidFill>
                <a:srgbClr val="D32BB5"/>
              </a:solidFill>
              <a:latin typeface="Sitka Small" charset="0"/>
              <a:cs typeface="Sitka Small" charset="0"/>
            </a:endParaRPr>
          </a:p>
        </p:txBody>
      </p:sp>
      <p:pic>
        <p:nvPicPr>
          <p:cNvPr id="4" name="Picture 3" descr="validation-logo"/>
          <p:cNvPicPr>
            <a:picLocks noChangeAspect="1"/>
          </p:cNvPicPr>
          <p:nvPr/>
        </p:nvPicPr>
        <p:blipFill>
          <a:blip r:embed="rId1"/>
          <a:srcRect l="6507" t="4148" r="6199" b="17370"/>
          <a:stretch>
            <a:fillRect/>
          </a:stretch>
        </p:blipFill>
        <p:spPr>
          <a:xfrm>
            <a:off x="682625" y="768985"/>
            <a:ext cx="473075" cy="471170"/>
          </a:xfrm>
          <a:prstGeom prst="rect">
            <a:avLst/>
          </a:prstGeom>
        </p:spPr>
      </p:pic>
      <p:sp>
        <p:nvSpPr>
          <p:cNvPr id="5" name="Text Box 4"/>
          <p:cNvSpPr txBox="1"/>
          <p:nvPr/>
        </p:nvSpPr>
        <p:spPr>
          <a:xfrm>
            <a:off x="1271905" y="835025"/>
            <a:ext cx="22472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741045" y="1365885"/>
            <a:ext cx="11092815" cy="1383665"/>
          </a:xfrm>
          <a:prstGeom prst="rect">
            <a:avLst/>
          </a:prstGeom>
          <a:noFill/>
        </p:spPr>
        <p:txBody>
          <a:bodyPr wrap="square" rtlCol="0">
            <a:spAutoFit/>
          </a:bodyPr>
          <a:p>
            <a:pPr indent="0">
              <a:buFont typeface="Arial" panose="020B0604020202020204" pitchFamily="34" charset="0"/>
              <a:buNone/>
            </a:pPr>
            <a:r>
              <a:rPr lang="en-US" sz="1200">
                <a:latin typeface="Sitka Small" charset="0"/>
                <a:cs typeface="Sitka Small" charset="0"/>
              </a:rPr>
              <a:t>Full Name: Must not be blank</a:t>
            </a:r>
            <a:r>
              <a:rPr lang="en-IN" altLang="en-US" sz="1200">
                <a:latin typeface="Sitka Small" charset="0"/>
                <a:cs typeface="Sitka Small" charset="0"/>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Roles: Cannot be empty or blank &amp; must include either ADMIN, USER, or both. No other roles are allowed.</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SignIn Request: Valid email &amp; password required, no blanks.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Log Out Request: Valid email and wellformed JWT access token.</a:t>
            </a:r>
            <a:endParaRPr lang="en-IN" altLang="en-US" sz="1200">
              <a:latin typeface="Sitka Small" charset="0"/>
              <a:cs typeface="Sitka Small" charset="0"/>
            </a:endParaRPr>
          </a:p>
        </p:txBody>
      </p:sp>
      <p:pic>
        <p:nvPicPr>
          <p:cNvPr id="7" name="Picture 6" descr="validation-logo"/>
          <p:cNvPicPr>
            <a:picLocks noChangeAspect="1"/>
          </p:cNvPicPr>
          <p:nvPr/>
        </p:nvPicPr>
        <p:blipFill>
          <a:blip r:embed="rId1"/>
          <a:srcRect l="6507" t="4148" r="6199" b="17370"/>
          <a:stretch>
            <a:fillRect/>
          </a:stretch>
        </p:blipFill>
        <p:spPr>
          <a:xfrm>
            <a:off x="685800" y="2753360"/>
            <a:ext cx="473075" cy="471170"/>
          </a:xfrm>
          <a:prstGeom prst="rect">
            <a:avLst/>
          </a:prstGeom>
        </p:spPr>
      </p:pic>
      <p:sp>
        <p:nvSpPr>
          <p:cNvPr id="8" name="Text Box 7"/>
          <p:cNvSpPr txBox="1"/>
          <p:nvPr/>
        </p:nvSpPr>
        <p:spPr>
          <a:xfrm>
            <a:off x="1275080" y="2819400"/>
            <a:ext cx="2247265"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12470" y="3312160"/>
            <a:ext cx="10826115" cy="1007745"/>
          </a:xfrm>
          <a:prstGeom prst="rect">
            <a:avLst/>
          </a:prstGeom>
          <a:noFill/>
        </p:spPr>
        <p:txBody>
          <a:bodyPr wrap="square" rtlCol="0">
            <a:noAutofit/>
          </a:bodyPr>
          <a:p>
            <a:pPr indent="0">
              <a:buFont typeface="Arial" panose="020B0604020202020204" pitchFamily="34" charset="0"/>
              <a:buNone/>
            </a:pPr>
            <a:r>
              <a:rPr lang="en-US" sz="1200">
                <a:latin typeface="Sitka Small" charset="0"/>
                <a:cs typeface="Sitka Small" charset="0"/>
                <a:sym typeface="+mn-ea"/>
              </a:rPr>
              <a:t>Full Name: Must not be blank</a:t>
            </a:r>
            <a:r>
              <a:rPr lang="en-IN" altLang="en-US" sz="1200">
                <a:latin typeface="Sitka Small" charset="0"/>
                <a:cs typeface="Sitka Small" charset="0"/>
                <a:sym typeface="+mn-ea"/>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10-13</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Roles: Cannot be empty or blank &amp; must include either ADMIN, USER, or both. No other roles are allowed.</a:t>
            </a:r>
            <a:endParaRPr lang="en-IN" altLang="en-US" sz="1200">
              <a:latin typeface="Sitka Small" charset="0"/>
              <a:cs typeface="Sitka Small" charset="0"/>
            </a:endParaRPr>
          </a:p>
          <a:p>
            <a:endParaRPr lang="en-US" sz="1200"/>
          </a:p>
        </p:txBody>
      </p:sp>
      <p:pic>
        <p:nvPicPr>
          <p:cNvPr id="12" name="Picture 11" descr="validation-logo"/>
          <p:cNvPicPr>
            <a:picLocks noChangeAspect="1"/>
          </p:cNvPicPr>
          <p:nvPr/>
        </p:nvPicPr>
        <p:blipFill>
          <a:blip r:embed="rId1"/>
          <a:srcRect l="6507" t="4148" r="6199" b="17370"/>
          <a:stretch>
            <a:fillRect/>
          </a:stretch>
        </p:blipFill>
        <p:spPr>
          <a:xfrm>
            <a:off x="695325" y="4353560"/>
            <a:ext cx="473075" cy="471170"/>
          </a:xfrm>
          <a:prstGeom prst="rect">
            <a:avLst/>
          </a:prstGeom>
        </p:spPr>
      </p:pic>
      <p:sp>
        <p:nvSpPr>
          <p:cNvPr id="13" name="Text Box 12"/>
          <p:cNvSpPr txBox="1"/>
          <p:nvPr/>
        </p:nvSpPr>
        <p:spPr>
          <a:xfrm>
            <a:off x="1284605" y="4419600"/>
            <a:ext cx="224726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41045" y="4858385"/>
            <a:ext cx="10951845" cy="645160"/>
          </a:xfrm>
          <a:prstGeom prst="rect">
            <a:avLst/>
          </a:prstGeom>
          <a:noFill/>
        </p:spPr>
        <p:txBody>
          <a:bodyPr wrap="square" rtlCol="0">
            <a:spAutoFit/>
          </a:bodyPr>
          <a:p>
            <a:r>
              <a:rPr lang="en-IN" altLang="en-US" sz="1200">
                <a:latin typeface="Sitka Small" charset="0"/>
                <a:cs typeface="Sitka Small" charset="0"/>
              </a:rPr>
              <a:t>Title: Cannot be blank.</a:t>
            </a:r>
            <a:endParaRPr lang="en-IN" altLang="en-US" sz="1200">
              <a:latin typeface="Sitka Small" charset="0"/>
              <a:cs typeface="Sitka Small" charset="0"/>
            </a:endParaRPr>
          </a:p>
          <a:p>
            <a:r>
              <a:rPr lang="en-IN" altLang="en-US" sz="1200">
                <a:latin typeface="Sitka Small" charset="0"/>
                <a:cs typeface="Sitka Small" charset="0"/>
              </a:rPr>
              <a:t>Description: Cannot be blank.</a:t>
            </a:r>
            <a:endParaRPr lang="en-IN" altLang="en-US" sz="1200">
              <a:latin typeface="Sitka Small" charset="0"/>
              <a:cs typeface="Sitka Small" charset="0"/>
            </a:endParaRPr>
          </a:p>
          <a:p>
            <a:r>
              <a:rPr lang="en-IN" altLang="en-US" sz="1200">
                <a:latin typeface="Sitka Small" charset="0"/>
                <a:cs typeface="Sitka Small" charset="0"/>
              </a:rPr>
              <a:t>Course Code: Must start with two uppercase letters, followed by a space and a number.</a:t>
            </a:r>
            <a:endParaRPr lang="en-IN" altLang="en-US" sz="1200">
              <a:latin typeface="Sitka Small" charset="0"/>
              <a:cs typeface="Sitka Small" charset="0"/>
            </a:endParaRPr>
          </a:p>
        </p:txBody>
      </p:sp>
      <p:pic>
        <p:nvPicPr>
          <p:cNvPr id="15" name="Picture 14" descr="validation-logo"/>
          <p:cNvPicPr>
            <a:picLocks noChangeAspect="1"/>
          </p:cNvPicPr>
          <p:nvPr/>
        </p:nvPicPr>
        <p:blipFill>
          <a:blip r:embed="rId1"/>
          <a:srcRect l="6507" t="4148" r="6199" b="17370"/>
          <a:stretch>
            <a:fillRect/>
          </a:stretch>
        </p:blipFill>
        <p:spPr>
          <a:xfrm>
            <a:off x="685800" y="5477510"/>
            <a:ext cx="473075" cy="471170"/>
          </a:xfrm>
          <a:prstGeom prst="rect">
            <a:avLst/>
          </a:prstGeom>
        </p:spPr>
      </p:pic>
      <p:sp>
        <p:nvSpPr>
          <p:cNvPr id="16" name="Text Box 15"/>
          <p:cNvSpPr txBox="1"/>
          <p:nvPr/>
        </p:nvSpPr>
        <p:spPr>
          <a:xfrm>
            <a:off x="1275080" y="5543550"/>
            <a:ext cx="2247265" cy="368300"/>
          </a:xfrm>
          <a:prstGeom prst="rect">
            <a:avLst/>
          </a:prstGeom>
          <a:noFill/>
        </p:spPr>
        <p:txBody>
          <a:bodyPr wrap="square" rtlCol="0">
            <a:spAutoFit/>
          </a:bodyPr>
          <a:p>
            <a:r>
              <a:rPr lang="en-IN" altLang="en-US"/>
              <a:t>InstanceService</a:t>
            </a:r>
            <a:endParaRPr lang="en-IN" altLang="en-US"/>
          </a:p>
        </p:txBody>
      </p:sp>
      <p:sp>
        <p:nvSpPr>
          <p:cNvPr id="17" name="Text Box 16"/>
          <p:cNvSpPr txBox="1"/>
          <p:nvPr/>
        </p:nvSpPr>
        <p:spPr>
          <a:xfrm>
            <a:off x="712470" y="6013450"/>
            <a:ext cx="10671810" cy="645160"/>
          </a:xfrm>
          <a:prstGeom prst="rect">
            <a:avLst/>
          </a:prstGeom>
          <a:noFill/>
        </p:spPr>
        <p:txBody>
          <a:bodyPr wrap="square" rtlCol="0">
            <a:spAutoFit/>
          </a:bodyPr>
          <a:p>
            <a:r>
              <a:rPr lang="en-US" sz="1200">
                <a:latin typeface="Sitka Small" charset="0"/>
                <a:cs typeface="Sitka Small" charset="0"/>
              </a:rPr>
              <a:t>Year: Cannot be null and must be a positive number.</a:t>
            </a:r>
            <a:endParaRPr lang="en-US" sz="1200">
              <a:latin typeface="Sitka Small" charset="0"/>
              <a:cs typeface="Sitka Small" charset="0"/>
            </a:endParaRPr>
          </a:p>
          <a:p>
            <a:r>
              <a:rPr lang="en-US" sz="1200">
                <a:latin typeface="Sitka Small" charset="0"/>
                <a:cs typeface="Sitka Small" charset="0"/>
              </a:rPr>
              <a:t>Semester: Cannot be null and must be between 1 and 10.</a:t>
            </a:r>
            <a:endParaRPr lang="en-US" sz="1200">
              <a:latin typeface="Sitka Small" charset="0"/>
              <a:cs typeface="Sitka Small" charset="0"/>
            </a:endParaRPr>
          </a:p>
          <a:p>
            <a:r>
              <a:rPr lang="en-US" sz="1200">
                <a:latin typeface="Sitka Small" charset="0"/>
                <a:cs typeface="Sitka Small" charset="0"/>
              </a:rPr>
              <a:t>Course ID: Cannot be null and must be a positive number.</a:t>
            </a:r>
            <a:endParaRPr lang="en-US" sz="1200">
              <a:latin typeface="Sitka Small" charset="0"/>
              <a:cs typeface="Sitka Smal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ce"/>
          <p:cNvPicPr>
            <a:picLocks noChangeAspect="1"/>
          </p:cNvPicPr>
          <p:nvPr/>
        </p:nvPicPr>
        <p:blipFill>
          <a:blip r:embed="rId1"/>
          <a:stretch>
            <a:fillRect/>
          </a:stretch>
        </p:blipFill>
        <p:spPr>
          <a:xfrm>
            <a:off x="349885" y="416560"/>
            <a:ext cx="11468735" cy="6165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57835" y="342900"/>
            <a:ext cx="11401425" cy="61722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latin typeface="Sitka Small" charset="0"/>
                <a:cs typeface="Sitka Small" charset="0"/>
              </a:rPr>
              <a:t>   </a:t>
            </a:r>
            <a:r>
              <a:rPr lang="en-US" sz="3200">
                <a:solidFill>
                  <a:srgbClr val="D32BB5"/>
                </a:solidFill>
                <a:latin typeface="Sitka Small" charset="0"/>
                <a:cs typeface="Sitka Small" charset="0"/>
              </a:rPr>
              <a:t>Automating Docker Image Creation and Deployment</a:t>
            </a:r>
            <a:endParaRPr lang="en-US" sz="3200">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5396230"/>
          </a:xfrm>
        </p:spPr>
        <p:txBody>
          <a:bodyPr/>
          <a:p>
            <a:pPr>
              <a:buFont typeface="Wingdings" panose="05000000000000000000" charset="0"/>
              <a:buChar char="ü"/>
            </a:pPr>
            <a:r>
              <a:rPr lang="en-US" sz="1900">
                <a:latin typeface="Sitka Small" charset="0"/>
                <a:cs typeface="Sitka Small" charset="0"/>
              </a:rPr>
              <a:t>Maven Configuration: Integrated the `jib-maven-plugin` into the multimodule Spring Boot project to automate Docker image creation and management.</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Base Image Selection: Selected `eclipse</a:t>
            </a:r>
            <a:r>
              <a:rPr lang="en-IN" altLang="en-US" sz="1900">
                <a:latin typeface="Sitka Small" charset="0"/>
                <a:cs typeface="Sitka Small" charset="0"/>
              </a:rPr>
              <a:t>-</a:t>
            </a:r>
            <a:r>
              <a:rPr lang="en-US" sz="1900">
                <a:latin typeface="Sitka Small" charset="0"/>
                <a:cs typeface="Sitka Small" charset="0"/>
              </a:rPr>
              <a:t>temurin:21</a:t>
            </a:r>
            <a:r>
              <a:rPr lang="en-IN" altLang="en-US" sz="1900">
                <a:latin typeface="Sitka Small" charset="0"/>
                <a:cs typeface="Sitka Small" charset="0"/>
              </a:rPr>
              <a:t>-</a:t>
            </a:r>
            <a:r>
              <a:rPr lang="en-US" sz="1900">
                <a:latin typeface="Sitka Small" charset="0"/>
                <a:cs typeface="Sitka Small" charset="0"/>
              </a:rPr>
              <a:t>jre</a:t>
            </a:r>
            <a:r>
              <a:rPr lang="en-IN" altLang="en-US" sz="1900">
                <a:latin typeface="Sitka Small" charset="0"/>
                <a:cs typeface="Sitka Small" charset="0"/>
              </a:rPr>
              <a:t>-</a:t>
            </a:r>
            <a:r>
              <a:rPr lang="en-US" sz="1900">
                <a:latin typeface="Sitka Small" charset="0"/>
                <a:cs typeface="Sitka Small" charset="0"/>
              </a:rPr>
              <a:t>jammy` as the base image to ensure compatibility with Java 21.</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Image Configuration: Configured the `jib</a:t>
            </a:r>
            <a:r>
              <a:rPr lang="en-IN" altLang="en-US" sz="1900">
                <a:latin typeface="Sitka Small" charset="0"/>
                <a:cs typeface="Sitka Small" charset="0"/>
              </a:rPr>
              <a:t>-</a:t>
            </a:r>
            <a:r>
              <a:rPr lang="en-US" sz="1900">
                <a:latin typeface="Sitka Small" charset="0"/>
                <a:cs typeface="Sitka Small" charset="0"/>
              </a:rPr>
              <a:t>maven</a:t>
            </a:r>
            <a:r>
              <a:rPr lang="en-IN" altLang="en-US" sz="1900">
                <a:latin typeface="Sitka Small" charset="0"/>
                <a:cs typeface="Sitka Small" charset="0"/>
              </a:rPr>
              <a:t>-</a:t>
            </a:r>
            <a:r>
              <a:rPr lang="en-US" sz="1900">
                <a:latin typeface="Sitka Small" charset="0"/>
                <a:cs typeface="Sitka Small" charset="0"/>
              </a:rPr>
              <a:t>plugin` to define the Docker image registry and naming convention (`registry.hub.docker.com/pabitrabera2001/${project.artifactId}`) for efficient versioning and storage.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Automated Build and Push: Executed `mvn clean compile jib:build`, which automatically built the Docker image and pushed it to the specified Docker repository without needing a Dockerfile.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Streamlined Deployment: This process simplifies CI/CD pipelines by automating Docker image creation and deployment, ensuring consistency across environments.</a:t>
            </a:r>
            <a:endParaRPr lang="en-US" sz="1900">
              <a:latin typeface="Sitka Small" charset="0"/>
              <a:cs typeface="Sitka Small"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maven-jib"/>
          <p:cNvPicPr>
            <a:picLocks noChangeAspect="1"/>
          </p:cNvPicPr>
          <p:nvPr/>
        </p:nvPicPr>
        <p:blipFill>
          <a:blip r:embed="rId1"/>
          <a:stretch>
            <a:fillRect/>
          </a:stretch>
        </p:blipFill>
        <p:spPr>
          <a:xfrm>
            <a:off x="230505" y="967740"/>
            <a:ext cx="11614150" cy="4182745"/>
          </a:xfrm>
          <a:prstGeom prst="rect">
            <a:avLst/>
          </a:prstGeom>
        </p:spPr>
      </p:pic>
      <p:sp>
        <p:nvSpPr>
          <p:cNvPr id="5" name="Text Box 4"/>
          <p:cNvSpPr txBox="1"/>
          <p:nvPr/>
        </p:nvSpPr>
        <p:spPr>
          <a:xfrm>
            <a:off x="3499485" y="5700395"/>
            <a:ext cx="6224270" cy="521970"/>
          </a:xfrm>
          <a:prstGeom prst="rect">
            <a:avLst/>
          </a:prstGeom>
          <a:noFill/>
        </p:spPr>
        <p:txBody>
          <a:bodyPr wrap="square" rtlCol="0">
            <a:spAutoFit/>
          </a:bodyPr>
          <a:p>
            <a:r>
              <a:rPr lang="en-US" sz="2800">
                <a:solidFill>
                  <a:srgbClr val="D32BB5"/>
                </a:solidFill>
                <a:latin typeface="Sitka Small" charset="0"/>
                <a:cs typeface="Sitka Small" charset="0"/>
              </a:rPr>
              <a:t>mvn clean compile jib:build</a:t>
            </a:r>
            <a:endParaRPr lang="en-US" sz="2800">
              <a:solidFill>
                <a:srgbClr val="D32BB5"/>
              </a:solidFill>
              <a:latin typeface="Sitka Small" charset="0"/>
              <a:cs typeface="Sitka Smal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ocker-file"/>
          <p:cNvPicPr>
            <a:picLocks noChangeAspect="1"/>
          </p:cNvPicPr>
          <p:nvPr/>
        </p:nvPicPr>
        <p:blipFill>
          <a:blip r:embed="rId1"/>
          <a:stretch>
            <a:fillRect/>
          </a:stretch>
        </p:blipFill>
        <p:spPr>
          <a:xfrm>
            <a:off x="452755" y="282575"/>
            <a:ext cx="10939145" cy="5413375"/>
          </a:xfrm>
          <a:prstGeom prst="rect">
            <a:avLst/>
          </a:prstGeom>
        </p:spPr>
      </p:pic>
      <p:sp>
        <p:nvSpPr>
          <p:cNvPr id="5" name="Text Box 4"/>
          <p:cNvSpPr txBox="1"/>
          <p:nvPr/>
        </p:nvSpPr>
        <p:spPr>
          <a:xfrm>
            <a:off x="2515235" y="5815965"/>
            <a:ext cx="6814185" cy="368300"/>
          </a:xfrm>
          <a:prstGeom prst="rect">
            <a:avLst/>
          </a:prstGeom>
          <a:noFill/>
        </p:spPr>
        <p:txBody>
          <a:bodyPr wrap="square" rtlCol="0">
            <a:spAutoFit/>
          </a:bodyPr>
          <a:p>
            <a:r>
              <a:rPr lang="en-US">
                <a:solidFill>
                  <a:srgbClr val="D32BB5"/>
                </a:solidFill>
                <a:latin typeface="Sitka Small" charset="0"/>
                <a:cs typeface="Sitka Small" charset="0"/>
              </a:rPr>
              <a:t>docker build -t pabitrabera2001/course-manager-front-end .</a:t>
            </a:r>
            <a:endParaRPr lang="en-US">
              <a:solidFill>
                <a:srgbClr val="D32BB5"/>
              </a:solidFill>
              <a:latin typeface="Sitka Small" charset="0"/>
              <a:cs typeface="Sitka Small" charset="0"/>
            </a:endParaRPr>
          </a:p>
        </p:txBody>
      </p:sp>
      <p:sp>
        <p:nvSpPr>
          <p:cNvPr id="6" name="Text Box 5"/>
          <p:cNvSpPr txBox="1"/>
          <p:nvPr/>
        </p:nvSpPr>
        <p:spPr>
          <a:xfrm>
            <a:off x="2522855" y="6304280"/>
            <a:ext cx="6879590" cy="368300"/>
          </a:xfrm>
          <a:prstGeom prst="rect">
            <a:avLst/>
          </a:prstGeom>
          <a:noFill/>
        </p:spPr>
        <p:txBody>
          <a:bodyPr wrap="square" rtlCol="0">
            <a:spAutoFit/>
          </a:bodyPr>
          <a:p>
            <a:r>
              <a:rPr lang="en-US">
                <a:solidFill>
                  <a:srgbClr val="D32BB5"/>
                </a:solidFill>
                <a:latin typeface="Sitka Small" charset="0"/>
                <a:cs typeface="Sitka Small" charset="0"/>
              </a:rPr>
              <a:t>docker push pabitrabera2001/course-manager-front-end</a:t>
            </a:r>
            <a:endParaRPr lang="en-US">
              <a:solidFill>
                <a:srgbClr val="D32BB5"/>
              </a:solidFill>
              <a:latin typeface="Sitka Small" charset="0"/>
              <a:cs typeface="Sitka Smal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Docker Compose Setup</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815715"/>
          </a:xfrm>
        </p:spPr>
        <p:txBody>
          <a:bodyPr/>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rPr>
              <a:t>Location: The docker-compose.yml file is hosted in the GitHub repository: </a:t>
            </a:r>
            <a:r>
              <a:rPr lang="en-US" sz="2000">
                <a:gradFill>
                  <a:gsLst>
                    <a:gs pos="0">
                      <a:srgbClr val="007BD3"/>
                    </a:gs>
                    <a:gs pos="100000">
                      <a:srgbClr val="034373"/>
                    </a:gs>
                  </a:gsLst>
                  <a:lin scaled="0"/>
                </a:gradFill>
                <a:latin typeface="Sitka Small" charset="0"/>
                <a:cs typeface="Sitka Small" charset="0"/>
              </a:rPr>
              <a:t>https://github.com/madeeasycodinglife/edu-course-manager-backend/blob/main/docker-compose.yml</a:t>
            </a:r>
            <a:endParaRPr lang="en-US" sz="2000">
              <a:gradFill>
                <a:gsLst>
                  <a:gs pos="0">
                    <a:srgbClr val="007BD3"/>
                  </a:gs>
                  <a:gs pos="100000">
                    <a:srgbClr val="034373"/>
                  </a:gs>
                </a:gsLst>
                <a:lin scaled="0"/>
              </a:gradFill>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IN" altLang="en-US" sz="2000">
                <a:latin typeface="Sitka Small" charset="0"/>
                <a:cs typeface="Sitka Small" charset="0"/>
              </a:rPr>
              <a:t>Start </a:t>
            </a:r>
            <a:r>
              <a:rPr lang="en-US" sz="2000">
                <a:latin typeface="Sitka Small" charset="0"/>
                <a:cs typeface="Sitka Small" charset="0"/>
              </a:rPr>
              <a:t>: 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up -d</a:t>
            </a:r>
            <a:r>
              <a:rPr lang="en-IN" altLang="en-US" sz="2000">
                <a:latin typeface="Sitka Small" charset="0"/>
                <a:cs typeface="Sitka Small" charset="0"/>
              </a:rPr>
              <a:t>`</a:t>
            </a:r>
            <a:r>
              <a:rPr lang="en-US" sz="2000">
                <a:latin typeface="Sitka Small" charset="0"/>
                <a:cs typeface="Sitka Small" charset="0"/>
              </a:rPr>
              <a:t> to start services in detached mode, running containers in the background.</a:t>
            </a:r>
            <a:endParaRPr lang="en-US" sz="2000">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sym typeface="+mn-ea"/>
              </a:rPr>
              <a:t>Stop:</a:t>
            </a:r>
            <a:r>
              <a:rPr lang="en-IN" altLang="en-US" sz="2000">
                <a:latin typeface="Sitka Small" charset="0"/>
                <a:cs typeface="Sitka Small" charset="0"/>
                <a:sym typeface="+mn-ea"/>
              </a:rPr>
              <a:t> </a:t>
            </a:r>
            <a:r>
              <a:rPr lang="en-US" sz="2000">
                <a:latin typeface="Sitka Small" charset="0"/>
                <a:cs typeface="Sitka Small" charset="0"/>
              </a:rPr>
              <a:t>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down</a:t>
            </a:r>
            <a:r>
              <a:rPr lang="en-IN" altLang="en-US" sz="2000">
                <a:latin typeface="Sitka Small" charset="0"/>
                <a:cs typeface="Sitka Small" charset="0"/>
              </a:rPr>
              <a:t>`</a:t>
            </a:r>
            <a:r>
              <a:rPr lang="en-US" sz="2000">
                <a:latin typeface="Sitka Small" charset="0"/>
                <a:cs typeface="Sitka Small" charset="0"/>
              </a:rPr>
              <a:t> to stop and remove the containers when needed.</a:t>
            </a:r>
            <a:endParaRPr lang="en-US" sz="2000">
              <a:latin typeface="Sitka Small" charset="0"/>
              <a:cs typeface="Sitka Smal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a:p>
            <a:endParaRPr lang="en-US"/>
          </a:p>
          <a:p>
            <a:pPr lvl="8"/>
            <a:endParaRPr lang="en-US"/>
          </a:p>
        </p:txBody>
      </p:sp>
      <p:pic>
        <p:nvPicPr>
          <p:cNvPr id="4" name="Picture 3"/>
          <p:cNvPicPr>
            <a:picLocks noChangeAspect="1"/>
          </p:cNvPicPr>
          <p:nvPr/>
        </p:nvPicPr>
        <p:blipFill>
          <a:blip r:embed="rId1"/>
          <a:stretch>
            <a:fillRect/>
          </a:stretch>
        </p:blipFill>
        <p:spPr>
          <a:xfrm>
            <a:off x="1983740" y="1567180"/>
            <a:ext cx="7421880" cy="416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req-validation(1)(1)"/>
          <p:cNvPicPr>
            <a:picLocks noChangeAspect="1"/>
          </p:cNvPicPr>
          <p:nvPr/>
        </p:nvPicPr>
        <p:blipFill>
          <a:blip r:embed="rId1"/>
          <a:stretch>
            <a:fillRect/>
          </a:stretch>
        </p:blipFill>
        <p:spPr>
          <a:xfrm>
            <a:off x="1242695" y="75565"/>
            <a:ext cx="9633585" cy="6713855"/>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16828</Words>
  <Application>WPS Presentation</Application>
  <PresentationFormat>Widescreen</PresentationFormat>
  <Paragraphs>325</Paragraphs>
  <Slides>86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86</vt:i4>
      </vt:variant>
    </vt:vector>
  </HeadingPairs>
  <TitlesOfParts>
    <vt:vector size="98" baseType="lpstr">
      <vt:lpstr>Arial</vt:lpstr>
      <vt:lpstr>SimSun</vt:lpstr>
      <vt:lpstr>Wingdings</vt:lpstr>
      <vt:lpstr>Sitka Small</vt:lpstr>
      <vt:lpstr>Microsoft Sans Serif</vt:lpstr>
      <vt:lpstr>Microsoft JhengHei Light</vt:lpstr>
      <vt:lpstr>Wingdings</vt:lpstr>
      <vt:lpstr>Arial Black</vt:lpstr>
      <vt:lpstr>Microsoft YaHei</vt:lpstr>
      <vt:lpstr>Arial Unicode MS</vt:lpstr>
      <vt:lpstr>Calibri</vt:lpstr>
      <vt:lpstr>Blue Waves</vt:lpstr>
      <vt:lpstr>PowerPoint 演示文稿</vt:lpstr>
      <vt:lpstr>             		   Who I Am: Getting to Know Me  </vt:lpstr>
      <vt:lpstr>		 API Implementation Overview</vt:lpstr>
      <vt:lpstr>PowerPoint 演示文稿</vt:lpstr>
      <vt:lpstr>PowerPoint 演示文稿</vt:lpstr>
      <vt:lpstr>PowerPoint 演示文稿</vt:lpstr>
      <vt:lpstr>PowerPoint 演示文稿</vt:lpstr>
      <vt:lpstr>	            Validation Highlights</vt:lpstr>
      <vt:lpstr>PowerPoint 演示文稿</vt:lpstr>
      <vt:lpstr>PowerPoint 演示文稿</vt:lpstr>
      <vt:lpstr>PowerPoint 演示文稿</vt:lpstr>
      <vt:lpstr>PowerPoint 演示文稿</vt:lpstr>
      <vt:lpstr>PowerPoint 演示文稿</vt:lpstr>
      <vt:lpstr>		Validation Testing with Postman</vt:lpstr>
      <vt:lpstr>PowerPoint 演示文稿</vt:lpstr>
      <vt:lpstr>PowerPoint 演示文稿</vt:lpstr>
      <vt:lpstr>PowerPoint 演示文稿</vt:lpstr>
      <vt:lpstr>PowerPoint 演示文稿</vt:lpstr>
      <vt:lpstr>PowerPoint 演示文稿</vt:lpstr>
      <vt:lpstr>PowerPoint 演示文稿</vt:lpstr>
      <vt:lpstr>		   Eureka Server Overview</vt:lpstr>
      <vt:lpstr>PowerPoint 演示文稿</vt:lpstr>
      <vt:lpstr>	AuthService Endpoint Functionality Testing</vt:lpstr>
      <vt:lpstr>PowerPoint 演示文稿</vt:lpstr>
      <vt:lpstr>PowerPoint 演示文稿</vt:lpstr>
      <vt:lpstr>PowerPoint 演示文稿</vt:lpstr>
      <vt:lpstr>PowerPoint 演示文稿</vt:lpstr>
      <vt:lpstr>      UserService Endpoint Functionality Testing</vt:lpstr>
      <vt:lpstr>PowerPoint 演示文稿</vt:lpstr>
      <vt:lpstr>PowerPoint 演示文稿</vt:lpstr>
      <vt:lpstr>   CourseService Endpoint Functionality Testing</vt:lpstr>
      <vt:lpstr>PowerPoint 演示文稿</vt:lpstr>
      <vt:lpstr>PowerPoint 演示文稿</vt:lpstr>
      <vt:lpstr>   InstanceService Endpoint Functionality Testing</vt:lpstr>
      <vt:lpstr>PowerPoint 演示文稿</vt:lpstr>
      <vt:lpstr>PowerPoint 演示文稿</vt:lpstr>
      <vt:lpstr>PowerPoint 演示文稿</vt:lpstr>
      <vt:lpstr>		   Config Server Overview</vt:lpstr>
      <vt:lpstr>PowerPoint 演示文稿</vt:lpstr>
      <vt:lpstr>PowerPoint 演示文稿</vt:lpstr>
      <vt:lpstr>PowerPoint 演示文稿</vt:lpstr>
      <vt:lpstr>PowerPoint 演示文稿</vt:lpstr>
      <vt:lpstr>PowerPoint 演示文稿</vt:lpstr>
      <vt:lpstr>PowerPoint 演示文稿</vt:lpstr>
      <vt:lpstr>	Security Testing with Spring Security and JWT</vt:lpstr>
      <vt:lpstr>PowerPoint 演示文稿</vt:lpstr>
      <vt:lpstr>PowerPoint 演示文稿</vt:lpstr>
      <vt:lpstr>PowerPoint 演示文稿</vt:lpstr>
      <vt:lpstr>PowerPoint 演示文稿</vt:lpstr>
      <vt:lpstr>PowerPoint 演示文稿</vt:lpstr>
      <vt:lpstr>PowerPoint 演示文稿</vt:lpstr>
      <vt:lpstr>	End-to-End Request Tracking with Zipkin</vt:lpstr>
      <vt:lpstr>PowerPoint 演示文稿</vt:lpstr>
      <vt:lpstr>PowerPoint 演示文稿</vt:lpstr>
      <vt:lpstr>PowerPoint 演示文稿</vt:lpstr>
      <vt:lpstr>PowerPoint 演示文稿</vt:lpstr>
      <vt:lpstr>  Optimizing Performance with Redis as a Cache</vt:lpstr>
      <vt:lpstr>PowerPoint 演示文稿</vt:lpstr>
      <vt:lpstr>                Enhancing Reliability with Resilience4j</vt:lpstr>
      <vt:lpstr>PowerPoint 演示文稿</vt:lpstr>
      <vt:lpstr>PowerPoint 演示文稿</vt:lpstr>
      <vt:lpstr>PowerPoint 演示文稿</vt:lpstr>
      <vt:lpstr>PowerPoint 演示文稿</vt:lpstr>
      <vt:lpstr>PowerPoint 演示文稿</vt:lpstr>
      <vt:lpstr> ReactJS Frontend for Course Management System</vt:lpstr>
      <vt:lpstr>PowerPoint 演示文稿</vt:lpstr>
      <vt:lpstr>PowerPoint 演示文稿</vt:lpstr>
      <vt:lpstr>			   User Dashboard</vt:lpstr>
      <vt:lpstr>PowerPoint 演示文稿</vt:lpstr>
      <vt:lpstr>PowerPoint 演示文稿</vt:lpstr>
      <vt:lpstr>PowerPoint 演示文稿</vt:lpstr>
      <vt:lpstr>       Common User and Admin Functionalities</vt:lpstr>
      <vt:lpstr>PowerPoint 演示文稿</vt:lpstr>
      <vt:lpstr>PowerPoint 演示文稿</vt:lpstr>
      <vt:lpstr>PowerPoint 演示文稿</vt:lpstr>
      <vt:lpstr>			   Admin Dashboard</vt:lpstr>
      <vt:lpstr>PowerPoint 演示文稿</vt:lpstr>
      <vt:lpstr>PowerPoint 演示文稿</vt:lpstr>
      <vt:lpstr>PowerPoint 演示文稿</vt:lpstr>
      <vt:lpstr>PowerPoint 演示文稿</vt:lpstr>
      <vt:lpstr>PowerPoint 演示文稿</vt:lpstr>
      <vt:lpstr>   Automating Docker Image Creation and Deployment</vt:lpstr>
      <vt:lpstr>PowerPoint 演示文稿</vt:lpstr>
      <vt:lpstr>PowerPoint 演示文稿</vt:lpstr>
      <vt:lpstr>			Docker Compose Setup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pabitra</cp:lastModifiedBy>
  <cp:revision>306</cp:revision>
  <dcterms:created xsi:type="dcterms:W3CDTF">2023-12-03T13:22:00Z</dcterms:created>
  <dcterms:modified xsi:type="dcterms:W3CDTF">2024-09-03T02:23:23Z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6EC5E2519DA64E2398C936EA942B28AC_13</vt:lpwstr>
  </property>
  <property fmtid="{D5CDD505-2E9C-101B-9397-08002B2CF9AE}" pid="3" name="KSOProductBuildVer">
    <vt:lpwstr>1033-12.2.0.17562</vt:lpwstr>
  </property>
</Properties>
</file>